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0" r:id="rId3"/>
    <p:sldId id="257" r:id="rId4"/>
    <p:sldId id="303" r:id="rId5"/>
    <p:sldId id="273" r:id="rId6"/>
    <p:sldId id="270" r:id="rId7"/>
    <p:sldId id="304" r:id="rId8"/>
    <p:sldId id="271" r:id="rId9"/>
    <p:sldId id="297" r:id="rId10"/>
    <p:sldId id="260" r:id="rId11"/>
    <p:sldId id="261" r:id="rId12"/>
    <p:sldId id="262" r:id="rId13"/>
    <p:sldId id="263" r:id="rId14"/>
    <p:sldId id="264" r:id="rId15"/>
    <p:sldId id="305" r:id="rId16"/>
    <p:sldId id="301" r:id="rId17"/>
    <p:sldId id="302" r:id="rId18"/>
    <p:sldId id="274" r:id="rId19"/>
    <p:sldId id="298" r:id="rId20"/>
    <p:sldId id="299" r:id="rId21"/>
    <p:sldId id="267" r:id="rId22"/>
    <p:sldId id="293" r:id="rId23"/>
    <p:sldId id="292" r:id="rId24"/>
    <p:sldId id="294" r:id="rId25"/>
    <p:sldId id="295"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9B6"/>
    <a:srgbClr val="F9D7D9"/>
    <a:srgbClr val="EAE1F3"/>
    <a:srgbClr val="FEDAEF"/>
    <a:srgbClr val="C9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1874" autoAdjust="0"/>
  </p:normalViewPr>
  <p:slideViewPr>
    <p:cSldViewPr snapToGrid="0">
      <p:cViewPr varScale="1">
        <p:scale>
          <a:sx n="54" d="100"/>
          <a:sy n="54" d="100"/>
        </p:scale>
        <p:origin x="11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8913E-A678-4851-BE68-94FB6BED3481}" type="datetimeFigureOut">
              <a:rPr lang="en-GB" smtClean="0"/>
              <a:t>01/07/2024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A51D2-1716-4CE1-964A-EFE0F60B80DD}" type="slidenum">
              <a:rPr lang="en-GB" smtClean="0"/>
              <a:t>‹#›</a:t>
            </a:fld>
            <a:endParaRPr lang="en-GB"/>
          </a:p>
        </p:txBody>
      </p:sp>
    </p:spTree>
    <p:extLst>
      <p:ext uri="{BB962C8B-B14F-4D97-AF65-F5344CB8AC3E}">
        <p14:creationId xmlns:p14="http://schemas.microsoft.com/office/powerpoint/2010/main" val="34393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a:t>
            </a:fld>
            <a:endParaRPr lang="en-GB"/>
          </a:p>
        </p:txBody>
      </p:sp>
    </p:spTree>
    <p:extLst>
      <p:ext uri="{BB962C8B-B14F-4D97-AF65-F5344CB8AC3E}">
        <p14:creationId xmlns:p14="http://schemas.microsoft.com/office/powerpoint/2010/main" val="86197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22</a:t>
            </a:fld>
            <a:endParaRPr lang="en-GB"/>
          </a:p>
        </p:txBody>
      </p:sp>
    </p:spTree>
    <p:extLst>
      <p:ext uri="{BB962C8B-B14F-4D97-AF65-F5344CB8AC3E}">
        <p14:creationId xmlns:p14="http://schemas.microsoft.com/office/powerpoint/2010/main" val="159784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26</a:t>
            </a:fld>
            <a:endParaRPr lang="en-GB"/>
          </a:p>
        </p:txBody>
      </p:sp>
    </p:spTree>
    <p:extLst>
      <p:ext uri="{BB962C8B-B14F-4D97-AF65-F5344CB8AC3E}">
        <p14:creationId xmlns:p14="http://schemas.microsoft.com/office/powerpoint/2010/main" val="328132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3</a:t>
            </a:fld>
            <a:endParaRPr lang="en-GB"/>
          </a:p>
        </p:txBody>
      </p:sp>
    </p:spTree>
    <p:extLst>
      <p:ext uri="{BB962C8B-B14F-4D97-AF65-F5344CB8AC3E}">
        <p14:creationId xmlns:p14="http://schemas.microsoft.com/office/powerpoint/2010/main" val="28432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8</a:t>
            </a:fld>
            <a:endParaRPr lang="en-GB"/>
          </a:p>
        </p:txBody>
      </p:sp>
    </p:spTree>
    <p:extLst>
      <p:ext uri="{BB962C8B-B14F-4D97-AF65-F5344CB8AC3E}">
        <p14:creationId xmlns:p14="http://schemas.microsoft.com/office/powerpoint/2010/main" val="362429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14</a:t>
            </a:fld>
            <a:endParaRPr lang="en-GB"/>
          </a:p>
        </p:txBody>
      </p:sp>
    </p:spTree>
    <p:extLst>
      <p:ext uri="{BB962C8B-B14F-4D97-AF65-F5344CB8AC3E}">
        <p14:creationId xmlns:p14="http://schemas.microsoft.com/office/powerpoint/2010/main" val="315681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15</a:t>
            </a:fld>
            <a:endParaRPr lang="en-GB"/>
          </a:p>
        </p:txBody>
      </p:sp>
    </p:spTree>
    <p:extLst>
      <p:ext uri="{BB962C8B-B14F-4D97-AF65-F5344CB8AC3E}">
        <p14:creationId xmlns:p14="http://schemas.microsoft.com/office/powerpoint/2010/main" val="399666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17</a:t>
            </a:fld>
            <a:endParaRPr lang="en-GB"/>
          </a:p>
        </p:txBody>
      </p:sp>
    </p:spTree>
    <p:extLst>
      <p:ext uri="{BB962C8B-B14F-4D97-AF65-F5344CB8AC3E}">
        <p14:creationId xmlns:p14="http://schemas.microsoft.com/office/powerpoint/2010/main" val="221617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18</a:t>
            </a:fld>
            <a:endParaRPr lang="en-GB"/>
          </a:p>
        </p:txBody>
      </p:sp>
    </p:spTree>
    <p:extLst>
      <p:ext uri="{BB962C8B-B14F-4D97-AF65-F5344CB8AC3E}">
        <p14:creationId xmlns:p14="http://schemas.microsoft.com/office/powerpoint/2010/main" val="93188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20</a:t>
            </a:fld>
            <a:endParaRPr lang="en-GB"/>
          </a:p>
        </p:txBody>
      </p:sp>
    </p:spTree>
    <p:extLst>
      <p:ext uri="{BB962C8B-B14F-4D97-AF65-F5344CB8AC3E}">
        <p14:creationId xmlns:p14="http://schemas.microsoft.com/office/powerpoint/2010/main" val="113319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21</a:t>
            </a:fld>
            <a:endParaRPr lang="en-GB"/>
          </a:p>
        </p:txBody>
      </p:sp>
    </p:spTree>
    <p:extLst>
      <p:ext uri="{BB962C8B-B14F-4D97-AF65-F5344CB8AC3E}">
        <p14:creationId xmlns:p14="http://schemas.microsoft.com/office/powerpoint/2010/main" val="284021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05283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33350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4522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55924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1988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17778F-99A7-4755-AFCE-B839C4C205C0}"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8241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17778F-99A7-4755-AFCE-B839C4C205C0}" type="datetimeFigureOut">
              <a:rPr lang="en-GB" smtClean="0"/>
              <a:t>01/07/2024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27440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17778F-99A7-4755-AFCE-B839C4C205C0}" type="datetimeFigureOut">
              <a:rPr lang="en-GB" smtClean="0"/>
              <a:t>01/07/2024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4527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7778F-99A7-4755-AFCE-B839C4C205C0}" type="datetimeFigureOut">
              <a:rPr lang="en-GB" smtClean="0"/>
              <a:t>01/07/2024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11619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353244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95272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7778F-99A7-4755-AFCE-B839C4C205C0}" type="datetimeFigureOut">
              <a:rPr lang="en-GB" smtClean="0"/>
              <a:t>01/07/2024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D3F37-20B9-4D27-A6B9-275595289694}" type="slidenum">
              <a:rPr lang="en-GB" smtClean="0"/>
              <a:t>‹#›</a:t>
            </a:fld>
            <a:endParaRPr lang="en-GB"/>
          </a:p>
        </p:txBody>
      </p:sp>
    </p:spTree>
    <p:extLst>
      <p:ext uri="{BB962C8B-B14F-4D97-AF65-F5344CB8AC3E}">
        <p14:creationId xmlns:p14="http://schemas.microsoft.com/office/powerpoint/2010/main" val="110360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5.png"/><Relationship Id="rId7" Type="http://schemas.openxmlformats.org/officeDocument/2006/relationships/image" Target="../media/image27.png"/><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2.sv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36.svg"/><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5.png"/><Relationship Id="rId7" Type="http://schemas.openxmlformats.org/officeDocument/2006/relationships/slide" Target="slide3.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6.sv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22.svg"/><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3.xml"/><Relationship Id="rId4" Type="http://schemas.openxmlformats.org/officeDocument/2006/relationships/image" Target="../media/image36.sv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5.png"/><Relationship Id="rId7" Type="http://schemas.openxmlformats.org/officeDocument/2006/relationships/slide" Target="slide3.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6.sv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 Target="slide25.xm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 Target="slide25.xm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 Target="slide25.xml"/><Relationship Id="rId7"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1.jpeg"/><Relationship Id="rId7"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slide" Target="slide25.xml"/><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hyperlink" Target="https://www.bhsab.org.uk/wp-content/uploads/sites/2/2021/09/Pan-Sussex-SAB-Escalation-Resolution-Protocol-1.pdf" TargetMode="External"/><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25.xml"/><Relationship Id="rId11" Type="http://schemas.openxmlformats.org/officeDocument/2006/relationships/image" Target="../media/image22.svg"/><Relationship Id="rId5" Type="http://schemas.openxmlformats.org/officeDocument/2006/relationships/image" Target="../media/image41.jpeg"/><Relationship Id="rId10" Type="http://schemas.openxmlformats.org/officeDocument/2006/relationships/image" Target="../media/image21.png"/><Relationship Id="rId4" Type="http://schemas.openxmlformats.org/officeDocument/2006/relationships/hyperlink" Target="https://sussexchildprotection.procedures.org.uk/skysxp/child-protection-conferences/resolving-professional-differences/#s6516" TargetMode="External"/><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 Target="slide25.xml"/><Relationship Id="rId7" Type="http://schemas.openxmlformats.org/officeDocument/2006/relationships/image" Target="../media/image21.pn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2.svg"/><Relationship Id="rId3" Type="http://schemas.openxmlformats.org/officeDocument/2006/relationships/hyperlink" Target="https://www.youtube.com/watch?v=iAxlVsP_oCI&amp;feature=emb_logo" TargetMode="External"/><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slide" Target="slide3.xml"/><Relationship Id="rId5" Type="http://schemas.openxmlformats.org/officeDocument/2006/relationships/hyperlink" Target="https://www.youtube.com/watch?v=dAdNL6d4lpk" TargetMode="External"/><Relationship Id="rId10"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hyperlink" Target="https://www.youtube.com/watch?v=1juU2B6cD_Q&amp;feature=emb_log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gov.uk/government/publications/key-findings-from-analysis-of-domestic-homicide-reviews/key-findings-from-analysis-of-domestic-homicide-reviews" TargetMode="External"/><Relationship Id="rId13" Type="http://schemas.openxmlformats.org/officeDocument/2006/relationships/image" Target="../media/image10.svg"/><Relationship Id="rId18" Type="http://schemas.microsoft.com/office/2007/relationships/hdphoto" Target="../media/hdphoto1.wdp"/><Relationship Id="rId3" Type="http://schemas.openxmlformats.org/officeDocument/2006/relationships/hyperlink" Target="https://learning.nspcc.org.uk/case-reviews/recently-published-case-reviews" TargetMode="External"/><Relationship Id="rId7" Type="http://schemas.openxmlformats.org/officeDocument/2006/relationships/hyperlink" Target="https://www.eastsussexsab.org.uk/documents/professional-curiosity-learning-briefing/" TargetMode="External"/><Relationship Id="rId12" Type="http://schemas.openxmlformats.org/officeDocument/2006/relationships/image" Target="../media/image9.png"/><Relationship Id="rId17" Type="http://schemas.openxmlformats.org/officeDocument/2006/relationships/image" Target="../media/image46.png"/><Relationship Id="rId2" Type="http://schemas.openxmlformats.org/officeDocument/2006/relationships/notesSlide" Target="../notesSlides/notesSlide11.xml"/><Relationship Id="rId16" Type="http://schemas.openxmlformats.org/officeDocument/2006/relationships/image" Target="../media/image22.svg"/><Relationship Id="rId1" Type="http://schemas.openxmlformats.org/officeDocument/2006/relationships/slideLayout" Target="../slideLayouts/slideLayout4.xml"/><Relationship Id="rId6" Type="http://schemas.openxmlformats.org/officeDocument/2006/relationships/hyperlink" Target="https://sussexchildprotection.procedures.org.uk/" TargetMode="External"/><Relationship Id="rId11" Type="http://schemas.openxmlformats.org/officeDocument/2006/relationships/hyperlink" Target="https://www.justiceinspectorates.gov.uk/hmiprobation/wp-content/uploads/sites/5/2022/10/v1.0-Professional-curiosity-practitioner-.pdf" TargetMode="External"/><Relationship Id="rId5" Type="http://schemas.openxmlformats.org/officeDocument/2006/relationships/hyperlink" Target="https://www.esscp.org.uk/professionals/safeguarding-practice-reviews/" TargetMode="External"/><Relationship Id="rId15" Type="http://schemas.openxmlformats.org/officeDocument/2006/relationships/image" Target="../media/image21.png"/><Relationship Id="rId10" Type="http://schemas.openxmlformats.org/officeDocument/2006/relationships/hyperlink" Target="https://www.youtube.com/watch?v=tP2NToc5PNc" TargetMode="External"/><Relationship Id="rId4" Type="http://schemas.openxmlformats.org/officeDocument/2006/relationships/hyperlink" Target="https://brightonandhovelscb.org.uk/wp-content/uploads/Professional-Curiosity-Bulletin-FINAL.pdf" TargetMode="External"/><Relationship Id="rId9" Type="http://schemas.openxmlformats.org/officeDocument/2006/relationships/hyperlink" Target="https://www.bhsab.org.uk/wp-content/uploads/sites/2/2021/11/BHSAB-Professional-Curiosity-Learning-Briefing.pdf" TargetMode="External"/><Relationship Id="rId1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4.svg"/><Relationship Id="rId3" Type="http://schemas.openxmlformats.org/officeDocument/2006/relationships/slide" Target="slide9.xml"/><Relationship Id="rId21" Type="http://schemas.openxmlformats.org/officeDocument/2006/relationships/image" Target="../media/image16.svg"/><Relationship Id="rId7" Type="http://schemas.openxmlformats.org/officeDocument/2006/relationships/image" Target="../media/image7.png"/><Relationship Id="rId12" Type="http://schemas.openxmlformats.org/officeDocument/2006/relationships/slide" Target="slide21.xml"/><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slide" Target="slide24.xml"/><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10.svg"/><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slide" Target="slide14.xml"/><Relationship Id="rId23"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slide" Target="slide5.xml"/><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12.svg"/><Relationship Id="rId22"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32.svg"/><Relationship Id="rId18" Type="http://schemas.openxmlformats.org/officeDocument/2006/relationships/image" Target="../media/image35.png"/><Relationship Id="rId3" Type="http://schemas.openxmlformats.org/officeDocument/2006/relationships/image" Target="../media/image25.png"/><Relationship Id="rId21" Type="http://schemas.openxmlformats.org/officeDocument/2006/relationships/image" Target="../media/image21.png"/><Relationship Id="rId7" Type="http://schemas.openxmlformats.org/officeDocument/2006/relationships/image" Target="../media/image28.svg"/><Relationship Id="rId12" Type="http://schemas.openxmlformats.org/officeDocument/2006/relationships/image" Target="../media/image31.png"/><Relationship Id="rId17" Type="http://schemas.openxmlformats.org/officeDocument/2006/relationships/slide" Target="slide25.xml"/><Relationship Id="rId2" Type="http://schemas.openxmlformats.org/officeDocument/2006/relationships/slide" Target="slide6.xml"/><Relationship Id="rId16" Type="http://schemas.openxmlformats.org/officeDocument/2006/relationships/image" Target="../media/image34.svg"/><Relationship Id="rId20"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slide" Target="slide12.xml"/><Relationship Id="rId5" Type="http://schemas.openxmlformats.org/officeDocument/2006/relationships/slide" Target="slide10.xml"/><Relationship Id="rId15" Type="http://schemas.openxmlformats.org/officeDocument/2006/relationships/image" Target="../media/image33.png"/><Relationship Id="rId10" Type="http://schemas.openxmlformats.org/officeDocument/2006/relationships/image" Target="../media/image30.svg"/><Relationship Id="rId19" Type="http://schemas.openxmlformats.org/officeDocument/2006/relationships/image" Target="../media/image36.sv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slide" Target="slide13.xml"/><Relationship Id="rId22"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ead outline and magnifying glass">
            <a:extLst>
              <a:ext uri="{FF2B5EF4-FFF2-40B4-BE49-F238E27FC236}">
                <a16:creationId xmlns:a16="http://schemas.microsoft.com/office/drawing/2014/main" id="{AB85572C-2BF3-C234-F499-1B2B2F4C6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898"/>
            <a:ext cx="9372136" cy="6975897"/>
          </a:xfrm>
          <a:prstGeom prst="rect">
            <a:avLst/>
          </a:prstGeom>
        </p:spPr>
      </p:pic>
      <p:sp>
        <p:nvSpPr>
          <p:cNvPr id="2" name="Title 1"/>
          <p:cNvSpPr>
            <a:spLocks noGrp="1"/>
          </p:cNvSpPr>
          <p:nvPr>
            <p:ph type="ctrTitle" idx="4294967295"/>
          </p:nvPr>
        </p:nvSpPr>
        <p:spPr>
          <a:xfrm>
            <a:off x="99470" y="1607205"/>
            <a:ext cx="8514608" cy="2387600"/>
          </a:xfrm>
        </p:spPr>
        <p:txBody>
          <a:bodyPr>
            <a:normAutofit fontScale="90000"/>
          </a:bodyPr>
          <a:lstStyle/>
          <a:p>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Professional Curiosity </a:t>
            </a: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Resource Pack</a:t>
            </a: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r>
              <a:rPr lang="en-GB" sz="4000" b="1" i="1" dirty="0">
                <a:latin typeface="Arial" panose="020B0604020202020204" pitchFamily="34" charset="0"/>
                <a:cs typeface="Arial" panose="020B0604020202020204" pitchFamily="34" charset="0"/>
              </a:rPr>
              <a:t>sharing learning and improving practice</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  </a:t>
            </a:r>
            <a:br>
              <a:rPr lang="en-GB" sz="3600" b="1" dirty="0">
                <a:latin typeface="Arial" panose="020B0604020202020204" pitchFamily="34" charset="0"/>
                <a:cs typeface="Arial" panose="020B0604020202020204" pitchFamily="34" charset="0"/>
              </a:rPr>
            </a:br>
            <a:br>
              <a:rPr lang="en-GB" sz="3600" dirty="0"/>
            </a:br>
            <a:endParaRPr lang="en-GB" dirty="0"/>
          </a:p>
        </p:txBody>
      </p:sp>
      <p:pic>
        <p:nvPicPr>
          <p:cNvPr id="6" name="Picture 2" descr="East Sussex Personal - Get Safe Online">
            <a:extLst>
              <a:ext uri="{FF2B5EF4-FFF2-40B4-BE49-F238E27FC236}">
                <a16:creationId xmlns:a16="http://schemas.microsoft.com/office/drawing/2014/main" id="{4CDA41A1-D5A2-065E-885F-A052556B5C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9064" y="3994805"/>
            <a:ext cx="1412848" cy="1625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East Sussex Safeguarding Children Partnership">
            <a:extLst>
              <a:ext uri="{FF2B5EF4-FFF2-40B4-BE49-F238E27FC236}">
                <a16:creationId xmlns:a16="http://schemas.microsoft.com/office/drawing/2014/main" id="{F3D6F254-E483-7CFE-5C37-E1787B01A6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12835" y="2550644"/>
            <a:ext cx="2385306" cy="1123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Home - East Sussex SAB">
            <a:extLst>
              <a:ext uri="{FF2B5EF4-FFF2-40B4-BE49-F238E27FC236}">
                <a16:creationId xmlns:a16="http://schemas.microsoft.com/office/drawing/2014/main" id="{CC280453-7629-2143-A8D1-C038D05D2B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18447" y="1322776"/>
            <a:ext cx="2574083" cy="746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Top Tips  </a:t>
            </a:r>
          </a:p>
        </p:txBody>
      </p:sp>
      <p:sp>
        <p:nvSpPr>
          <p:cNvPr id="6" name="Content Placeholder 5"/>
          <p:cNvSpPr>
            <a:spLocks noGrp="1"/>
          </p:cNvSpPr>
          <p:nvPr>
            <p:ph idx="1"/>
          </p:nvPr>
        </p:nvSpPr>
        <p:spPr>
          <a:xfrm>
            <a:off x="929640" y="2141537"/>
            <a:ext cx="10515600" cy="4351338"/>
          </a:xfrm>
        </p:spPr>
        <p:txBody>
          <a:bodyPr>
            <a:normAutofit/>
          </a:bodyPr>
          <a:lstStyle/>
          <a:p>
            <a:endParaRPr lang="en-GB" dirty="0"/>
          </a:p>
          <a:p>
            <a:r>
              <a:rPr lang="en-GB" sz="2400" dirty="0">
                <a:latin typeface="Arial" panose="020B0604020202020204" pitchFamily="34" charset="0"/>
                <a:cs typeface="Arial" panose="020B0604020202020204" pitchFamily="34" charset="0"/>
              </a:rPr>
              <a:t>Is there anything about what you see when you meet with this child/adult/family which prompts questions or makes you feel uneasy?</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Are you observing any behaviour which is indicative of abuse or neglect?</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Does what you see support or contradict what you’re being told?</a:t>
            </a:r>
          </a:p>
          <a:p>
            <a:endParaRPr lang="en-GB" dirty="0"/>
          </a:p>
        </p:txBody>
      </p:sp>
      <p:sp>
        <p:nvSpPr>
          <p:cNvPr id="8" name="Rectangle 7">
            <a:extLst>
              <a:ext uri="{FF2B5EF4-FFF2-40B4-BE49-F238E27FC236}">
                <a16:creationId xmlns:a16="http://schemas.microsoft.com/office/drawing/2014/main" id="{12AC5013-80B0-4A9C-8AEE-BA2C620694D1}"/>
              </a:ext>
            </a:extLst>
          </p:cNvPr>
          <p:cNvSpPr/>
          <p:nvPr/>
        </p:nvSpPr>
        <p:spPr>
          <a:xfrm>
            <a:off x="751840" y="1377541"/>
            <a:ext cx="10871200" cy="647904"/>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Arial" panose="020B0604020202020204" pitchFamily="34" charset="0"/>
                <a:cs typeface="Arial" panose="020B0604020202020204" pitchFamily="34" charset="0"/>
              </a:rPr>
              <a:t>LOOK</a:t>
            </a:r>
          </a:p>
        </p:txBody>
      </p:sp>
      <p:pic>
        <p:nvPicPr>
          <p:cNvPr id="9" name="Graphic 28" descr="Warning">
            <a:hlinkClick r:id="rId2"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8563" y="476750"/>
            <a:ext cx="947225" cy="686292"/>
          </a:xfrm>
          <a:prstGeom prst="rect">
            <a:avLst/>
          </a:prstGeom>
        </p:spPr>
      </p:pic>
      <p:grpSp>
        <p:nvGrpSpPr>
          <p:cNvPr id="10" name="Group 9">
            <a:extLst>
              <a:ext uri="{FF2B5EF4-FFF2-40B4-BE49-F238E27FC236}">
                <a16:creationId xmlns:a16="http://schemas.microsoft.com/office/drawing/2014/main" id="{9FC90D87-7F33-4F1A-B93B-974C00C002E8}"/>
              </a:ext>
            </a:extLst>
          </p:cNvPr>
          <p:cNvGrpSpPr/>
          <p:nvPr/>
        </p:nvGrpSpPr>
        <p:grpSpPr>
          <a:xfrm>
            <a:off x="7502014" y="1317142"/>
            <a:ext cx="934226" cy="708304"/>
            <a:chOff x="6766553" y="3273647"/>
            <a:chExt cx="882031" cy="882031"/>
          </a:xfrm>
        </p:grpSpPr>
        <p:pic>
          <p:nvPicPr>
            <p:cNvPr id="11" name="Graphic 32" descr="Magnifying glass">
              <a:extLst>
                <a:ext uri="{FF2B5EF4-FFF2-40B4-BE49-F238E27FC236}">
                  <a16:creationId xmlns:a16="http://schemas.microsoft.com/office/drawing/2014/main" id="{38927E0E-4D81-450D-8131-2C4DD63C01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6553" y="3273647"/>
              <a:ext cx="882031" cy="882031"/>
            </a:xfrm>
            <a:prstGeom prst="rect">
              <a:avLst/>
            </a:prstGeom>
          </p:spPr>
        </p:pic>
        <p:pic>
          <p:nvPicPr>
            <p:cNvPr id="12" name="Graphic 33" descr="Eye">
              <a:extLst>
                <a:ext uri="{FF2B5EF4-FFF2-40B4-BE49-F238E27FC236}">
                  <a16:creationId xmlns:a16="http://schemas.microsoft.com/office/drawing/2014/main" id="{BE9EFD14-82E8-4BC8-97A1-1C87457FF2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33387" y="3419285"/>
              <a:ext cx="379838" cy="379838"/>
            </a:xfrm>
            <a:prstGeom prst="rect">
              <a:avLst/>
            </a:prstGeom>
          </p:spPr>
        </p:pic>
      </p:grpSp>
      <p:pic>
        <p:nvPicPr>
          <p:cNvPr id="13" name="Graphic 37" descr="Home">
            <a:hlinkClick r:id="rId9"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8420" y="5963492"/>
            <a:ext cx="707861" cy="707861"/>
          </a:xfrm>
          <a:prstGeom prst="rect">
            <a:avLst/>
          </a:prstGeom>
        </p:spPr>
      </p:pic>
    </p:spTree>
    <p:extLst>
      <p:ext uri="{BB962C8B-B14F-4D97-AF65-F5344CB8AC3E}">
        <p14:creationId xmlns:p14="http://schemas.microsoft.com/office/powerpoint/2010/main" val="229296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Top Tips  </a:t>
            </a:r>
          </a:p>
        </p:txBody>
      </p:sp>
      <p:sp>
        <p:nvSpPr>
          <p:cNvPr id="3" name="Content Placeholder 2"/>
          <p:cNvSpPr>
            <a:spLocks noGrp="1"/>
          </p:cNvSpPr>
          <p:nvPr>
            <p:ph idx="1"/>
          </p:nvPr>
        </p:nvSpPr>
        <p:spPr>
          <a:xfrm>
            <a:off x="838200" y="2071158"/>
            <a:ext cx="10515600" cy="4351338"/>
          </a:xfrm>
        </p:spPr>
        <p:txBody>
          <a:bodyPr>
            <a:normAutofit/>
          </a:bodyPr>
          <a:lstStyle/>
          <a:p>
            <a:endParaRPr lang="en-GB" dirty="0"/>
          </a:p>
          <a:p>
            <a:r>
              <a:rPr lang="en-GB" sz="2400" dirty="0">
                <a:latin typeface="Arial" panose="020B0604020202020204" pitchFamily="34" charset="0"/>
                <a:cs typeface="Arial" panose="020B0604020202020204" pitchFamily="34" charset="0"/>
              </a:rPr>
              <a:t>Are you being told anything which needs further clarification?</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Are you concerned about what you hear family members say to each other?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Is someone in this family trying to tell you something but is finding it difficult to express themselves? If so, how can you help them to do so? </a:t>
            </a:r>
          </a:p>
          <a:p>
            <a:endParaRPr lang="en-GB" dirty="0"/>
          </a:p>
        </p:txBody>
      </p:sp>
      <p:sp>
        <p:nvSpPr>
          <p:cNvPr id="5" name="Rectangle 4">
            <a:extLst>
              <a:ext uri="{FF2B5EF4-FFF2-40B4-BE49-F238E27FC236}">
                <a16:creationId xmlns:a16="http://schemas.microsoft.com/office/drawing/2014/main" id="{12AC5013-80B0-4A9C-8AEE-BA2C620694D1}"/>
              </a:ext>
            </a:extLst>
          </p:cNvPr>
          <p:cNvSpPr/>
          <p:nvPr/>
        </p:nvSpPr>
        <p:spPr>
          <a:xfrm>
            <a:off x="838200" y="1455175"/>
            <a:ext cx="10916920" cy="749936"/>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Arial" panose="020B0604020202020204" pitchFamily="34" charset="0"/>
                <a:cs typeface="Arial" panose="020B0604020202020204" pitchFamily="34" charset="0"/>
              </a:rPr>
              <a:t>LISTEN</a:t>
            </a:r>
          </a:p>
        </p:txBody>
      </p:sp>
      <p:pic>
        <p:nvPicPr>
          <p:cNvPr id="7" name="Graphic 28" descr="Warning">
            <a:hlinkClick r:id="rId2"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6575" y="365125"/>
            <a:ext cx="947225" cy="686292"/>
          </a:xfrm>
          <a:prstGeom prst="rect">
            <a:avLst/>
          </a:prstGeom>
        </p:spPr>
      </p:pic>
      <p:pic>
        <p:nvPicPr>
          <p:cNvPr id="8" name="Graphic 31" descr="Ear">
            <a:extLst>
              <a:ext uri="{FF2B5EF4-FFF2-40B4-BE49-F238E27FC236}">
                <a16:creationId xmlns:a16="http://schemas.microsoft.com/office/drawing/2014/main" id="{31F5741E-113A-4B8B-930B-6EB5F89031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6968" y="1455175"/>
            <a:ext cx="691102" cy="691102"/>
          </a:xfrm>
          <a:prstGeom prst="rect">
            <a:avLst/>
          </a:prstGeom>
        </p:spPr>
      </p:pic>
      <p:pic>
        <p:nvPicPr>
          <p:cNvPr id="9" name="Graphic 37" descr="Home">
            <a:hlinkClick r:id="rId7"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6880" y="5966907"/>
            <a:ext cx="689985" cy="689985"/>
          </a:xfrm>
          <a:prstGeom prst="rect">
            <a:avLst/>
          </a:prstGeom>
        </p:spPr>
      </p:pic>
    </p:spTree>
    <p:extLst>
      <p:ext uri="{BB962C8B-B14F-4D97-AF65-F5344CB8AC3E}">
        <p14:creationId xmlns:p14="http://schemas.microsoft.com/office/powerpoint/2010/main" val="247496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3572"/>
          </a:xfrm>
        </p:spPr>
        <p:txBody>
          <a:bodyPr>
            <a:normAutofit/>
          </a:bodyPr>
          <a:lstStyle/>
          <a:p>
            <a:r>
              <a:rPr lang="en-GB" sz="3600" b="1" dirty="0">
                <a:latin typeface="Arial" panose="020B0604020202020204" pitchFamily="34" charset="0"/>
                <a:cs typeface="Arial" panose="020B0604020202020204" pitchFamily="34" charset="0"/>
              </a:rPr>
              <a:t>Top Tips </a:t>
            </a:r>
          </a:p>
        </p:txBody>
      </p:sp>
      <p:sp>
        <p:nvSpPr>
          <p:cNvPr id="3" name="Content Placeholder 2"/>
          <p:cNvSpPr>
            <a:spLocks noGrp="1"/>
          </p:cNvSpPr>
          <p:nvPr>
            <p:ph idx="1"/>
          </p:nvPr>
        </p:nvSpPr>
        <p:spPr>
          <a:xfrm>
            <a:off x="773727" y="1805048"/>
            <a:ext cx="11052312" cy="4524292"/>
          </a:xfrm>
        </p:spPr>
        <p:txBody>
          <a:bodyPr>
            <a:normAutofit fontScale="77500" lnSpcReduction="20000"/>
          </a:bodyPr>
          <a:lstStyle/>
          <a:p>
            <a:pPr marL="0" lvl="0" indent="0">
              <a:lnSpc>
                <a:spcPct val="120000"/>
              </a:lnSpc>
              <a:buNone/>
            </a:pPr>
            <a:r>
              <a:rPr lang="en-GB" sz="2900" dirty="0">
                <a:latin typeface="Arial" panose="020B0604020202020204" pitchFamily="34" charset="0"/>
                <a:cs typeface="Arial" panose="020B0604020202020204" pitchFamily="34" charset="0"/>
              </a:rPr>
              <a:t>Are there direct questions you could ask when you meet this child/adult/family which will provide more information about the vulnerability of individual family members?</a:t>
            </a:r>
            <a:br>
              <a:rPr lang="en-GB" sz="2900" dirty="0">
                <a:latin typeface="Arial" panose="020B0604020202020204" pitchFamily="34" charset="0"/>
                <a:cs typeface="Arial" panose="020B0604020202020204" pitchFamily="34" charset="0"/>
              </a:rPr>
            </a:br>
            <a:r>
              <a:rPr lang="en-GB" sz="2900" dirty="0">
                <a:latin typeface="Arial" panose="020B0604020202020204" pitchFamily="34" charset="0"/>
                <a:cs typeface="Arial" panose="020B0604020202020204" pitchFamily="34" charset="0"/>
              </a:rPr>
              <a:t>Here are some examples:</a:t>
            </a:r>
          </a:p>
          <a:p>
            <a:pPr marL="0" lvl="0" indent="0">
              <a:lnSpc>
                <a:spcPct val="120000"/>
              </a:lnSpc>
              <a:buNone/>
            </a:pPr>
            <a:endParaRPr lang="en-GB" sz="2900" dirty="0">
              <a:latin typeface="Arial" panose="020B0604020202020204" pitchFamily="34" charset="0"/>
              <a:cs typeface="Arial" panose="020B0604020202020204" pitchFamily="34" charset="0"/>
            </a:endParaRPr>
          </a:p>
          <a:p>
            <a:pPr lvl="1"/>
            <a:r>
              <a:rPr lang="en-GB" sz="2900" dirty="0">
                <a:latin typeface="Arial" panose="020B0604020202020204" pitchFamily="34" charset="0"/>
                <a:cs typeface="Arial" panose="020B0604020202020204" pitchFamily="34" charset="0"/>
              </a:rPr>
              <a:t>How do members of your family deal with conflict?</a:t>
            </a:r>
          </a:p>
          <a:p>
            <a:pPr lvl="1"/>
            <a:r>
              <a:rPr lang="en-GB" sz="2900" dirty="0">
                <a:latin typeface="Arial" panose="020B0604020202020204" pitchFamily="34" charset="0"/>
                <a:cs typeface="Arial" panose="020B0604020202020204" pitchFamily="34" charset="0"/>
              </a:rPr>
              <a:t>How do adults in the household respond to stress?</a:t>
            </a:r>
          </a:p>
          <a:p>
            <a:pPr lvl="1"/>
            <a:r>
              <a:rPr lang="en-GB" sz="2900" dirty="0">
                <a:latin typeface="Arial" panose="020B0604020202020204" pitchFamily="34" charset="0"/>
                <a:cs typeface="Arial" panose="020B0604020202020204" pitchFamily="34" charset="0"/>
              </a:rPr>
              <a:t>What arrangements are in place for the child or young person to access education?</a:t>
            </a:r>
          </a:p>
          <a:p>
            <a:pPr lvl="1"/>
            <a:r>
              <a:rPr lang="en-GB" sz="2900" dirty="0">
                <a:latin typeface="Arial" panose="020B0604020202020204" pitchFamily="34" charset="0"/>
                <a:cs typeface="Arial" panose="020B0604020202020204" pitchFamily="34" charset="0"/>
              </a:rPr>
              <a:t>Who are the professionals working with individual members of your family?</a:t>
            </a:r>
          </a:p>
          <a:p>
            <a:pPr lvl="1"/>
            <a:r>
              <a:rPr lang="en-GB" sz="2900" dirty="0">
                <a:latin typeface="Arial" panose="020B0604020202020204" pitchFamily="34" charset="0"/>
                <a:cs typeface="Arial" panose="020B0604020202020204" pitchFamily="34" charset="0"/>
              </a:rPr>
              <a:t>Who is living with you?</a:t>
            </a:r>
          </a:p>
          <a:p>
            <a:pPr lvl="1"/>
            <a:r>
              <a:rPr lang="en-GB" sz="2900" dirty="0">
                <a:latin typeface="Arial" panose="020B0604020202020204" pitchFamily="34" charset="0"/>
                <a:cs typeface="Arial" panose="020B0604020202020204" pitchFamily="34" charset="0"/>
              </a:rPr>
              <a:t>Do you feel safe?</a:t>
            </a:r>
          </a:p>
          <a:p>
            <a:pPr lvl="1"/>
            <a:r>
              <a:rPr lang="en-GB" sz="2900" dirty="0">
                <a:latin typeface="Arial" panose="020B0604020202020204" pitchFamily="34" charset="0"/>
                <a:cs typeface="Arial" panose="020B0604020202020204" pitchFamily="34" charset="0"/>
              </a:rPr>
              <a:t>Are there people who regularly visit your home apart from those who live there?</a:t>
            </a:r>
          </a:p>
          <a:p>
            <a:pPr lvl="1"/>
            <a:r>
              <a:rPr lang="en-GB" sz="2900" dirty="0">
                <a:latin typeface="Arial" panose="020B0604020202020204" pitchFamily="34" charset="0"/>
                <a:cs typeface="Arial" panose="020B0604020202020204" pitchFamily="34" charset="0"/>
              </a:rPr>
              <a:t>Are there any significant events to be aware of – bereavement, previous trauma?</a:t>
            </a:r>
          </a:p>
          <a:p>
            <a:pPr marL="0" lvl="0" indent="0">
              <a:buNone/>
            </a:pPr>
            <a:endParaRPr lang="en-GB" sz="2600" dirty="0"/>
          </a:p>
        </p:txBody>
      </p:sp>
      <p:sp>
        <p:nvSpPr>
          <p:cNvPr id="5" name="Rectangle 4">
            <a:extLst>
              <a:ext uri="{FF2B5EF4-FFF2-40B4-BE49-F238E27FC236}">
                <a16:creationId xmlns:a16="http://schemas.microsoft.com/office/drawing/2014/main" id="{12AC5013-80B0-4A9C-8AEE-BA2C620694D1}"/>
              </a:ext>
            </a:extLst>
          </p:cNvPr>
          <p:cNvSpPr/>
          <p:nvPr/>
        </p:nvSpPr>
        <p:spPr>
          <a:xfrm>
            <a:off x="773727" y="1122097"/>
            <a:ext cx="10890836" cy="59605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Arial" panose="020B0604020202020204" pitchFamily="34" charset="0"/>
                <a:cs typeface="Arial" panose="020B0604020202020204" pitchFamily="34" charset="0"/>
              </a:rPr>
              <a:t>ASK </a:t>
            </a:r>
          </a:p>
        </p:txBody>
      </p:sp>
      <p:pic>
        <p:nvPicPr>
          <p:cNvPr id="6" name="Graphic 28" descr="Warning">
            <a:hlinkClick r:id="rId2"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6575" y="361785"/>
            <a:ext cx="947225" cy="686292"/>
          </a:xfrm>
          <a:prstGeom prst="rect">
            <a:avLst/>
          </a:prstGeom>
        </p:spPr>
      </p:pic>
      <p:pic>
        <p:nvPicPr>
          <p:cNvPr id="7" name="Graphic 37" descr="Home">
            <a:hlinkClick r:id="rId5"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404" y="5629025"/>
            <a:ext cx="698065" cy="698065"/>
          </a:xfrm>
          <a:prstGeom prst="rect">
            <a:avLst/>
          </a:prstGeom>
        </p:spPr>
      </p:pic>
      <p:pic>
        <p:nvPicPr>
          <p:cNvPr id="8" name="Graphic 7" descr="Question Mark with solid fill">
            <a:extLst>
              <a:ext uri="{FF2B5EF4-FFF2-40B4-BE49-F238E27FC236}">
                <a16:creationId xmlns:a16="http://schemas.microsoft.com/office/drawing/2014/main" id="{97FE6E6E-0896-EDDB-A9F3-6F197F9ED2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5818" y="1086994"/>
            <a:ext cx="631155" cy="631155"/>
          </a:xfrm>
          <a:prstGeom prst="rect">
            <a:avLst/>
          </a:prstGeom>
        </p:spPr>
      </p:pic>
    </p:spTree>
    <p:extLst>
      <p:ext uri="{BB962C8B-B14F-4D97-AF65-F5344CB8AC3E}">
        <p14:creationId xmlns:p14="http://schemas.microsoft.com/office/powerpoint/2010/main" val="376056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4" y="157114"/>
            <a:ext cx="10515600" cy="1325563"/>
          </a:xfrm>
        </p:spPr>
        <p:txBody>
          <a:bodyPr>
            <a:normAutofit/>
          </a:bodyPr>
          <a:lstStyle/>
          <a:p>
            <a:r>
              <a:rPr lang="en-GB" sz="3600" b="1" dirty="0">
                <a:latin typeface="Arial" panose="020B0604020202020204" pitchFamily="34" charset="0"/>
                <a:cs typeface="Arial" panose="020B0604020202020204" pitchFamily="34" charset="0"/>
              </a:rPr>
              <a:t>Top Tips </a:t>
            </a:r>
          </a:p>
        </p:txBody>
      </p:sp>
      <p:sp>
        <p:nvSpPr>
          <p:cNvPr id="3" name="Content Placeholder 2"/>
          <p:cNvSpPr>
            <a:spLocks noGrp="1"/>
          </p:cNvSpPr>
          <p:nvPr>
            <p:ph idx="1"/>
          </p:nvPr>
        </p:nvSpPr>
        <p:spPr>
          <a:xfrm>
            <a:off x="968829" y="2320015"/>
            <a:ext cx="10515600" cy="4351338"/>
          </a:xfrm>
        </p:spPr>
        <p:txBody>
          <a:bodyPr>
            <a:normAutofit/>
          </a:bodyPr>
          <a:lstStyle/>
          <a:p>
            <a:endParaRPr lang="en-GB" sz="2400" dirty="0"/>
          </a:p>
          <a:p>
            <a:r>
              <a:rPr lang="en-GB" sz="2400" dirty="0">
                <a:latin typeface="Arial" panose="020B0604020202020204" pitchFamily="34" charset="0"/>
                <a:cs typeface="Arial" panose="020B0604020202020204" pitchFamily="34" charset="0"/>
              </a:rPr>
              <a:t>Are other professionals involved and have they seen the same as you?</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Are professionals being told the same or different things?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Are others concerned? If so, what action has been taken so far and is there anything else which should or could be done by you or anyone else? </a:t>
            </a:r>
          </a:p>
          <a:p>
            <a:endParaRPr lang="en-GB" dirty="0"/>
          </a:p>
          <a:p>
            <a:endParaRPr lang="en-GB" dirty="0"/>
          </a:p>
        </p:txBody>
      </p:sp>
      <p:sp>
        <p:nvSpPr>
          <p:cNvPr id="6" name="Rectangle 5">
            <a:extLst>
              <a:ext uri="{FF2B5EF4-FFF2-40B4-BE49-F238E27FC236}">
                <a16:creationId xmlns:a16="http://schemas.microsoft.com/office/drawing/2014/main" id="{12AC5013-80B0-4A9C-8AEE-BA2C620694D1}"/>
              </a:ext>
            </a:extLst>
          </p:cNvPr>
          <p:cNvSpPr/>
          <p:nvPr/>
        </p:nvSpPr>
        <p:spPr>
          <a:xfrm>
            <a:off x="408420" y="1293962"/>
            <a:ext cx="11392652" cy="697065"/>
          </a:xfrm>
          <a:prstGeom prst="rect">
            <a:avLst/>
          </a:prstGeom>
          <a:solidFill>
            <a:srgbClr val="92D050"/>
          </a:solidFill>
          <a:ln w="25400" algn="ctr">
            <a:solidFill>
              <a:srgbClr val="92D050"/>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CHECK OUT </a:t>
            </a:r>
          </a:p>
        </p:txBody>
      </p:sp>
      <p:pic>
        <p:nvPicPr>
          <p:cNvPr id="7" name="Graphic 28" descr="Warning">
            <a:hlinkClick r:id="rId2"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8563" y="476750"/>
            <a:ext cx="947225" cy="686292"/>
          </a:xfrm>
          <a:prstGeom prst="rect">
            <a:avLst/>
          </a:prstGeom>
        </p:spPr>
      </p:pic>
      <p:pic>
        <p:nvPicPr>
          <p:cNvPr id="8" name="Graphic 23" descr="Checklist RTL">
            <a:hlinkClick r:id="" action="ppaction://noaction"/>
            <a:extLst>
              <a:ext uri="{FF2B5EF4-FFF2-40B4-BE49-F238E27FC236}">
                <a16:creationId xmlns:a16="http://schemas.microsoft.com/office/drawing/2014/main" id="{8CD5412F-7E03-49BC-9474-FA2A95B35F6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4632" y="1387105"/>
            <a:ext cx="618626" cy="620141"/>
          </a:xfrm>
          <a:prstGeom prst="rect">
            <a:avLst/>
          </a:prstGeom>
        </p:spPr>
      </p:pic>
      <p:pic>
        <p:nvPicPr>
          <p:cNvPr id="9" name="Graphic 37" descr="Home">
            <a:hlinkClick r:id="rId7"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420" y="5974288"/>
            <a:ext cx="697065" cy="697065"/>
          </a:xfrm>
          <a:prstGeom prst="rect">
            <a:avLst/>
          </a:prstGeom>
        </p:spPr>
      </p:pic>
    </p:spTree>
    <p:extLst>
      <p:ext uri="{BB962C8B-B14F-4D97-AF65-F5344CB8AC3E}">
        <p14:creationId xmlns:p14="http://schemas.microsoft.com/office/powerpoint/2010/main" val="146001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2" y="589336"/>
            <a:ext cx="10550236" cy="559419"/>
          </a:xfrm>
          <a:solidFill>
            <a:srgbClr val="FFC000"/>
          </a:solidFill>
          <a:ln>
            <a:solidFill>
              <a:srgbClr val="FFC000"/>
            </a:solidFill>
          </a:ln>
        </p:spPr>
        <p:txBody>
          <a:bodyPr>
            <a:noAutofit/>
          </a:bodyPr>
          <a:lstStyle/>
          <a:p>
            <a:r>
              <a:rPr lang="en-GB" sz="3600" b="1" dirty="0">
                <a:latin typeface="Arial" panose="020B0604020202020204" pitchFamily="34" charset="0"/>
                <a:cs typeface="Arial" panose="020B0604020202020204" pitchFamily="34" charset="0"/>
              </a:rPr>
              <a:t>Top Tips - Remember to… </a:t>
            </a:r>
          </a:p>
        </p:txBody>
      </p:sp>
      <p:sp>
        <p:nvSpPr>
          <p:cNvPr id="3" name="Content Placeholder 2"/>
          <p:cNvSpPr>
            <a:spLocks noGrp="1"/>
          </p:cNvSpPr>
          <p:nvPr>
            <p:ph idx="1"/>
          </p:nvPr>
        </p:nvSpPr>
        <p:spPr>
          <a:xfrm>
            <a:off x="659495" y="1378817"/>
            <a:ext cx="11051458" cy="3965079"/>
          </a:xfrm>
        </p:spPr>
        <p:txBody>
          <a:bodyPr>
            <a:noAutofit/>
          </a:bodyPr>
          <a:lstStyle/>
          <a:p>
            <a:pPr lvl="0">
              <a:lnSpc>
                <a:spcPct val="100000"/>
              </a:lnSpc>
            </a:pPr>
            <a:r>
              <a:rPr lang="en-GB" sz="2400" dirty="0">
                <a:latin typeface="Arial" panose="020B0604020202020204" pitchFamily="34" charset="0"/>
                <a:cs typeface="Arial" panose="020B0604020202020204" pitchFamily="34" charset="0"/>
              </a:rPr>
              <a:t>Question your own assumptions about how individuals/families function and look out for over optimism</a:t>
            </a:r>
          </a:p>
          <a:p>
            <a:pPr lvl="0">
              <a:lnSpc>
                <a:spcPct val="100000"/>
              </a:lnSpc>
            </a:pPr>
            <a:r>
              <a:rPr lang="en-GB" sz="2400" dirty="0">
                <a:latin typeface="Arial" panose="020B0604020202020204" pitchFamily="34" charset="0"/>
                <a:cs typeface="Arial" panose="020B0604020202020204" pitchFamily="34" charset="0"/>
              </a:rPr>
              <a:t>Recognise your own feelings (e.g. tiredness, feeling rushed or illness) and how this might impact on your view of a child/adult/family on a given day</a:t>
            </a:r>
          </a:p>
          <a:p>
            <a:pPr lvl="0">
              <a:lnSpc>
                <a:spcPct val="100000"/>
              </a:lnSpc>
            </a:pPr>
            <a:r>
              <a:rPr lang="en-GB" sz="2400" dirty="0">
                <a:latin typeface="Arial" panose="020B0604020202020204" pitchFamily="34" charset="0"/>
                <a:cs typeface="Arial" panose="020B0604020202020204" pitchFamily="34" charset="0"/>
              </a:rPr>
              <a:t>Think about why someone may not be telling you the whole truth – </a:t>
            </a:r>
            <a:r>
              <a:rPr lang="en-GB" sz="2400" b="1" dirty="0">
                <a:latin typeface="Arial" panose="020B0604020202020204" pitchFamily="34" charset="0"/>
                <a:cs typeface="Arial" panose="020B0604020202020204" pitchFamily="34" charset="0"/>
              </a:rPr>
              <a:t>have you spoken to them on their own?</a:t>
            </a:r>
          </a:p>
          <a:p>
            <a:pPr lvl="0">
              <a:lnSpc>
                <a:spcPct val="100000"/>
              </a:lnSpc>
            </a:pPr>
            <a:r>
              <a:rPr lang="en-GB" sz="2400" dirty="0">
                <a:latin typeface="Arial" panose="020B0604020202020204" pitchFamily="34" charset="0"/>
                <a:cs typeface="Arial" panose="020B0604020202020204" pitchFamily="34" charset="0"/>
              </a:rPr>
              <a:t>Demonstrate a willingness to have challenging conversations</a:t>
            </a:r>
          </a:p>
          <a:p>
            <a:pPr>
              <a:lnSpc>
                <a:spcPct val="100000"/>
              </a:lnSpc>
            </a:pPr>
            <a:r>
              <a:rPr lang="en-GB" sz="2400" dirty="0">
                <a:latin typeface="Arial" panose="020B0604020202020204" pitchFamily="34" charset="0"/>
                <a:cs typeface="Arial" panose="020B0604020202020204" pitchFamily="34" charset="0"/>
              </a:rPr>
              <a:t>Address any professional anxiety about how hostile or resistant individual/families might react to being asked direct or difficult questions</a:t>
            </a:r>
          </a:p>
          <a:p>
            <a:pPr>
              <a:lnSpc>
                <a:spcPct val="100000"/>
              </a:lnSpc>
            </a:pPr>
            <a:r>
              <a:rPr lang="en-GB" sz="2400" dirty="0">
                <a:latin typeface="Arial" panose="020B0604020202020204" pitchFamily="34" charset="0"/>
                <a:cs typeface="Arial" panose="020B0604020202020204" pitchFamily="34" charset="0"/>
              </a:rPr>
              <a:t>Identify approaches you could use and share with your manager</a:t>
            </a:r>
          </a:p>
          <a:p>
            <a:pPr marL="0" indent="0">
              <a:buNone/>
            </a:pPr>
            <a:endParaRPr lang="en-GB" sz="1800" dirty="0"/>
          </a:p>
        </p:txBody>
      </p:sp>
      <p:pic>
        <p:nvPicPr>
          <p:cNvPr id="5" name="Graphic 28" descr="Warning">
            <a:hlinkClick r:id="rId3"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728" y="-49454"/>
            <a:ext cx="947225" cy="686292"/>
          </a:xfrm>
          <a:prstGeom prst="rect">
            <a:avLst/>
          </a:prstGeom>
        </p:spPr>
      </p:pic>
      <p:pic>
        <p:nvPicPr>
          <p:cNvPr id="6"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6641" y="6031157"/>
            <a:ext cx="529159" cy="600996"/>
          </a:xfrm>
          <a:prstGeom prst="rect">
            <a:avLst/>
          </a:prstGeom>
        </p:spPr>
      </p:pic>
    </p:spTree>
    <p:extLst>
      <p:ext uri="{BB962C8B-B14F-4D97-AF65-F5344CB8AC3E}">
        <p14:creationId xmlns:p14="http://schemas.microsoft.com/office/powerpoint/2010/main" val="296752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2" y="589336"/>
            <a:ext cx="10550236" cy="559419"/>
          </a:xfrm>
          <a:solidFill>
            <a:srgbClr val="FFC000"/>
          </a:solidFill>
          <a:ln>
            <a:solidFill>
              <a:srgbClr val="FFC000"/>
            </a:solidFill>
          </a:ln>
        </p:spPr>
        <p:txBody>
          <a:bodyPr>
            <a:noAutofit/>
          </a:bodyPr>
          <a:lstStyle/>
          <a:p>
            <a:r>
              <a:rPr lang="en-GB" sz="3600" b="1" dirty="0">
                <a:latin typeface="Arial" panose="020B0604020202020204" pitchFamily="34" charset="0"/>
                <a:cs typeface="Arial" panose="020B0604020202020204" pitchFamily="34" charset="0"/>
              </a:rPr>
              <a:t>Top Tips - Remember to… </a:t>
            </a:r>
          </a:p>
        </p:txBody>
      </p:sp>
      <p:sp>
        <p:nvSpPr>
          <p:cNvPr id="3" name="Content Placeholder 2"/>
          <p:cNvSpPr>
            <a:spLocks noGrp="1"/>
          </p:cNvSpPr>
          <p:nvPr>
            <p:ph idx="1"/>
          </p:nvPr>
        </p:nvSpPr>
        <p:spPr>
          <a:xfrm>
            <a:off x="148856" y="1647173"/>
            <a:ext cx="6762583" cy="3822575"/>
          </a:xfrm>
        </p:spPr>
        <p:txBody>
          <a:bodyPr>
            <a:noAutofit/>
          </a:bodyPr>
          <a:lstStyle/>
          <a:p>
            <a:pPr>
              <a:lnSpc>
                <a:spcPct val="100000"/>
              </a:lnSpc>
            </a:pPr>
            <a:r>
              <a:rPr lang="en-GB" sz="2400" dirty="0">
                <a:latin typeface="Arial" panose="020B0604020202020204" pitchFamily="34" charset="0"/>
                <a:cs typeface="Arial" panose="020B0604020202020204" pitchFamily="34" charset="0"/>
              </a:rPr>
              <a:t>Remain open minded and expect the  unexpected</a:t>
            </a:r>
          </a:p>
          <a:p>
            <a:pPr>
              <a:lnSpc>
                <a:spcPct val="100000"/>
              </a:lnSpc>
            </a:pPr>
            <a:r>
              <a:rPr lang="en-GB" sz="2400" dirty="0">
                <a:latin typeface="Arial" panose="020B0604020202020204" pitchFamily="34" charset="0"/>
                <a:cs typeface="Arial" panose="020B0604020202020204" pitchFamily="34" charset="0"/>
              </a:rPr>
              <a:t>Recognise when individuals/adult repeatedly do not do what they said they would - identify this and discuss with them</a:t>
            </a:r>
          </a:p>
          <a:p>
            <a:pPr>
              <a:lnSpc>
                <a:spcPct val="100000"/>
              </a:lnSpc>
            </a:pPr>
            <a:r>
              <a:rPr lang="en-GB" sz="2400" dirty="0">
                <a:latin typeface="Arial" panose="020B0604020202020204" pitchFamily="34" charset="0"/>
                <a:cs typeface="Arial" panose="020B0604020202020204" pitchFamily="34" charset="0"/>
              </a:rPr>
              <a:t>Understand the cumulative impact of multiple or combined risk factors, e.g. domestic abuse, drug/alcohol misuse, mental health</a:t>
            </a:r>
          </a:p>
          <a:p>
            <a:pPr lvl="0">
              <a:lnSpc>
                <a:spcPct val="100000"/>
              </a:lnSpc>
            </a:pPr>
            <a:r>
              <a:rPr lang="en-GB" sz="2400" dirty="0">
                <a:latin typeface="Arial" panose="020B0604020202020204" pitchFamily="34" charset="0"/>
                <a:cs typeface="Arial" panose="020B0604020202020204" pitchFamily="34" charset="0"/>
              </a:rPr>
              <a:t>Ensure that your practice is reflective and that you have access to good quality supervision</a:t>
            </a:r>
          </a:p>
          <a:p>
            <a:pPr marL="0" indent="0">
              <a:buNone/>
            </a:pPr>
            <a:endParaRPr lang="en-GB" sz="1800" dirty="0"/>
          </a:p>
        </p:txBody>
      </p:sp>
      <p:pic>
        <p:nvPicPr>
          <p:cNvPr id="5" name="Graphic 28" descr="Warning">
            <a:hlinkClick r:id="rId3"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3728" y="-49454"/>
            <a:ext cx="947225" cy="686292"/>
          </a:xfrm>
          <a:prstGeom prst="rect">
            <a:avLst/>
          </a:prstGeom>
        </p:spPr>
      </p:pic>
      <p:pic>
        <p:nvPicPr>
          <p:cNvPr id="6"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1723" y="5968166"/>
            <a:ext cx="529159" cy="600996"/>
          </a:xfrm>
          <a:prstGeom prst="rect">
            <a:avLst/>
          </a:prstGeom>
        </p:spPr>
      </p:pic>
      <p:pic>
        <p:nvPicPr>
          <p:cNvPr id="3076" name="Picture 4" descr="Reflective Practice">
            <a:extLst>
              <a:ext uri="{FF2B5EF4-FFF2-40B4-BE49-F238E27FC236}">
                <a16:creationId xmlns:a16="http://schemas.microsoft.com/office/drawing/2014/main" id="{B11A13F2-A62E-449D-008C-320B06FBCD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1439" y="1377538"/>
            <a:ext cx="5062581" cy="538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7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AEE0-3A8C-E181-1E82-401972FE34CF}"/>
              </a:ext>
            </a:extLst>
          </p:cNvPr>
          <p:cNvSpPr>
            <a:spLocks noGrp="1"/>
          </p:cNvSpPr>
          <p:nvPr>
            <p:ph type="title"/>
          </p:nvPr>
        </p:nvSpPr>
        <p:spPr>
          <a:xfrm>
            <a:off x="738442" y="12615"/>
            <a:ext cx="10515600" cy="1325563"/>
          </a:xfrm>
        </p:spPr>
        <p:txBody>
          <a:bodyPr>
            <a:normAutofit/>
          </a:bodyPr>
          <a:lstStyle/>
          <a:p>
            <a:r>
              <a:rPr lang="en-GB" sz="3600" b="1" dirty="0">
                <a:latin typeface="Arial" panose="020B0604020202020204" pitchFamily="34" charset="0"/>
                <a:cs typeface="Arial" panose="020B0604020202020204" pitchFamily="34" charset="0"/>
              </a:rPr>
              <a:t>What information do I need to obtain?</a:t>
            </a:r>
          </a:p>
        </p:txBody>
      </p:sp>
      <p:pic>
        <p:nvPicPr>
          <p:cNvPr id="4" name="Content Placeholder 3" descr="Discrepancy matrix tool.&#10;It is a box divided into 4 quarters where you can write your evidence or views under these headings;&#10;1. What do I know (evidence)?&#10;2. What I think I know (assumption)&#10;3. What is ambiguous?&#10;4. What is missing (what action is needed)?&#10;For further information, please contact the Safeguarding Development Team.">
            <a:extLst>
              <a:ext uri="{FF2B5EF4-FFF2-40B4-BE49-F238E27FC236}">
                <a16:creationId xmlns:a16="http://schemas.microsoft.com/office/drawing/2014/main" id="{CB323FA0-38A3-350D-5F78-EABC5B9CE6BD}"/>
              </a:ext>
            </a:extLst>
          </p:cNvPr>
          <p:cNvPicPr>
            <a:picLocks noGrp="1" noChangeAspect="1"/>
          </p:cNvPicPr>
          <p:nvPr>
            <p:ph idx="1"/>
          </p:nvPr>
        </p:nvPicPr>
        <p:blipFill>
          <a:blip r:embed="rId2"/>
          <a:stretch>
            <a:fillRect/>
          </a:stretch>
        </p:blipFill>
        <p:spPr>
          <a:xfrm>
            <a:off x="238275" y="1163042"/>
            <a:ext cx="11715450" cy="5555629"/>
          </a:xfrm>
          <a:prstGeom prst="rect">
            <a:avLst/>
          </a:prstGeom>
          <a:ln>
            <a:noFill/>
          </a:ln>
          <a:effectLst>
            <a:outerShdw blurRad="292100" dist="139700" dir="2700000" algn="tl" rotWithShape="0">
              <a:srgbClr val="333333">
                <a:alpha val="65000"/>
              </a:srgbClr>
            </a:outerShdw>
          </a:effectLst>
        </p:spPr>
      </p:pic>
      <p:pic>
        <p:nvPicPr>
          <p:cNvPr id="5" name="Graphic 28" descr="Warning">
            <a:hlinkClick r:id="rId3" action="ppaction://hlinksldjump"/>
            <a:extLst>
              <a:ext uri="{FF2B5EF4-FFF2-40B4-BE49-F238E27FC236}">
                <a16:creationId xmlns:a16="http://schemas.microsoft.com/office/drawing/2014/main" id="{411500C2-D037-4AF6-0463-073A696E86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8563" y="476750"/>
            <a:ext cx="947225" cy="686292"/>
          </a:xfrm>
          <a:prstGeom prst="rect">
            <a:avLst/>
          </a:prstGeom>
        </p:spPr>
      </p:pic>
      <p:pic>
        <p:nvPicPr>
          <p:cNvPr id="6" name="Graphic 37" descr="Home">
            <a:hlinkClick r:id="rId6" action="ppaction://hlinksldjump"/>
            <a:extLst>
              <a:ext uri="{FF2B5EF4-FFF2-40B4-BE49-F238E27FC236}">
                <a16:creationId xmlns:a16="http://schemas.microsoft.com/office/drawing/2014/main" id="{6DB7E972-10D6-6ADE-7E08-D21D9EC6662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3581" y="5600569"/>
            <a:ext cx="769723" cy="769723"/>
          </a:xfrm>
          <a:prstGeom prst="rect">
            <a:avLst/>
          </a:prstGeom>
        </p:spPr>
      </p:pic>
    </p:spTree>
    <p:extLst>
      <p:ext uri="{BB962C8B-B14F-4D97-AF65-F5344CB8AC3E}">
        <p14:creationId xmlns:p14="http://schemas.microsoft.com/office/powerpoint/2010/main" val="27528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1BF5-3451-4B92-BE58-747CED27853E}"/>
              </a:ext>
            </a:extLst>
          </p:cNvPr>
          <p:cNvSpPr>
            <a:spLocks noGrp="1"/>
          </p:cNvSpPr>
          <p:nvPr>
            <p:ph type="title"/>
          </p:nvPr>
        </p:nvSpPr>
        <p:spPr>
          <a:xfrm>
            <a:off x="495490" y="482988"/>
            <a:ext cx="10515600" cy="862327"/>
          </a:xfrm>
        </p:spPr>
        <p:txBody>
          <a:bodyPr>
            <a:normAutofit/>
          </a:bodyPr>
          <a:lstStyle/>
          <a:p>
            <a:r>
              <a:rPr lang="en-GB" sz="3600" b="1" dirty="0">
                <a:latin typeface="Arial" panose="020B0604020202020204" pitchFamily="34" charset="0"/>
                <a:cs typeface="Arial" panose="020B0604020202020204" pitchFamily="34" charset="0"/>
              </a:rPr>
              <a:t>Barriers to Professional Curiosity</a:t>
            </a:r>
            <a:endParaRPr lang="en-GB" sz="3600" b="1" dirty="0">
              <a:latin typeface="+mn-lt"/>
            </a:endParaRPr>
          </a:p>
        </p:txBody>
      </p:sp>
      <p:sp>
        <p:nvSpPr>
          <p:cNvPr id="3" name="Content Placeholder 2">
            <a:extLst>
              <a:ext uri="{FF2B5EF4-FFF2-40B4-BE49-F238E27FC236}">
                <a16:creationId xmlns:a16="http://schemas.microsoft.com/office/drawing/2014/main" id="{53E6EC4B-17FB-4687-ABE2-C57BB8EA9209}"/>
              </a:ext>
            </a:extLst>
          </p:cNvPr>
          <p:cNvSpPr>
            <a:spLocks noGrp="1"/>
          </p:cNvSpPr>
          <p:nvPr>
            <p:ph sz="half" idx="1"/>
          </p:nvPr>
        </p:nvSpPr>
        <p:spPr>
          <a:xfrm>
            <a:off x="550607" y="2530007"/>
            <a:ext cx="11039710" cy="3851243"/>
          </a:xfrm>
        </p:spPr>
        <p:txBody>
          <a:bodyPr>
            <a:normAutofit fontScale="85000" lnSpcReduction="10000"/>
          </a:bodyPr>
          <a:lstStyle/>
          <a:p>
            <a:pPr marL="0" indent="0">
              <a:buNone/>
            </a:pPr>
            <a:r>
              <a:rPr lang="en-GB" sz="2200" b="1" dirty="0">
                <a:latin typeface="Arial" panose="020B0604020202020204" pitchFamily="34" charset="0"/>
                <a:cs typeface="Arial" panose="020B0604020202020204" pitchFamily="34" charset="0"/>
              </a:rPr>
              <a:t>Disguised compliance</a:t>
            </a:r>
          </a:p>
          <a:p>
            <a:pPr marL="0" indent="0">
              <a:buNone/>
            </a:pPr>
            <a:r>
              <a:rPr lang="en-GB" sz="2200" dirty="0">
                <a:latin typeface="Arial" panose="020B0604020202020204" pitchFamily="34" charset="0"/>
                <a:cs typeface="Arial" panose="020B0604020202020204" pitchFamily="34" charset="0"/>
              </a:rPr>
              <a:t>A family member or carer gives the appearance of co-operating with services </a:t>
            </a:r>
            <a:r>
              <a:rPr lang="en-GB" sz="2200" i="1" dirty="0">
                <a:latin typeface="Arial" panose="020B0604020202020204" pitchFamily="34" charset="0"/>
                <a:cs typeface="Arial" panose="020B0604020202020204" pitchFamily="34" charset="0"/>
              </a:rPr>
              <a:t>(any professional) </a:t>
            </a:r>
            <a:r>
              <a:rPr lang="en-GB" sz="2200" dirty="0">
                <a:latin typeface="Arial" panose="020B0604020202020204" pitchFamily="34" charset="0"/>
                <a:cs typeface="Arial" panose="020B0604020202020204" pitchFamily="34" charset="0"/>
              </a:rPr>
              <a:t>to avoid raising suspicions, to allay professional concerns and ultimately to reduce professional involvement. We need to establish the facts and gather evidence about what is actually happening. We need to focus on outcomes rather than processes to ensure we remain person centred. </a:t>
            </a:r>
          </a:p>
          <a:p>
            <a:pPr marL="0" indent="0">
              <a:buNone/>
            </a:pPr>
            <a:r>
              <a:rPr lang="en-GB" sz="2200" b="1" dirty="0">
                <a:latin typeface="Arial" panose="020B0604020202020204" pitchFamily="34" charset="0"/>
                <a:cs typeface="Arial" panose="020B0604020202020204" pitchFamily="34" charset="0"/>
              </a:rPr>
              <a:t>The ‘rule of optimism</a:t>
            </a:r>
          </a:p>
          <a:p>
            <a:pPr marL="0" indent="0">
              <a:buNone/>
            </a:pPr>
            <a:r>
              <a:rPr lang="en-GB" sz="2200" dirty="0">
                <a:latin typeface="Arial" panose="020B0604020202020204" pitchFamily="34" charset="0"/>
                <a:cs typeface="Arial" panose="020B0604020202020204" pitchFamily="34" charset="0"/>
              </a:rPr>
              <a:t>Professionals applying a “rule of optimism” have been a feature of reviews nationally for many years. The meaning that some professionals attributed to their observations about the family was that they tended to be optimistic and were always thinking the best of families</a:t>
            </a:r>
            <a:r>
              <a:rPr lang="en-GB" sz="2200" b="1" dirty="0">
                <a:latin typeface="Arial" panose="020B0604020202020204" pitchFamily="34" charset="0"/>
                <a:cs typeface="Arial" panose="020B0604020202020204" pitchFamily="34" charset="0"/>
              </a:rPr>
              <a:t>.</a:t>
            </a:r>
          </a:p>
          <a:p>
            <a:pPr marL="0" indent="0">
              <a:buNone/>
            </a:pPr>
            <a:r>
              <a:rPr lang="en-GB" sz="2200" b="1" dirty="0">
                <a:latin typeface="Arial" panose="020B0604020202020204" pitchFamily="34" charset="0"/>
                <a:cs typeface="Arial" panose="020B0604020202020204" pitchFamily="34" charset="0"/>
              </a:rPr>
              <a:t>Accumulating risk </a:t>
            </a:r>
          </a:p>
          <a:p>
            <a:pPr marL="0" indent="0">
              <a:buNone/>
            </a:pPr>
            <a:r>
              <a:rPr lang="en-GB" sz="2200" dirty="0">
                <a:latin typeface="Arial" panose="020B0604020202020204" pitchFamily="34" charset="0"/>
                <a:cs typeface="Arial" panose="020B0604020202020204" pitchFamily="34" charset="0"/>
              </a:rPr>
              <a:t>Seeing the whole picture reviews repeatedly demonstrate that professionals tend to respond to each situation or new risk discretely, rather than assessing the new information within the context of the whole person, or looking at the cumulative effect of a series of incidents and information. </a:t>
            </a:r>
          </a:p>
          <a:p>
            <a:pPr marL="0" indent="0">
              <a:buNone/>
            </a:pPr>
            <a:endParaRPr lang="en-GB" sz="2300" dirty="0"/>
          </a:p>
          <a:p>
            <a:endParaRPr lang="en-GB" dirty="0"/>
          </a:p>
        </p:txBody>
      </p:sp>
      <p:pic>
        <p:nvPicPr>
          <p:cNvPr id="8" name="Picture 7" descr="C:\Users\BarstowJ\AppData\Local\Microsoft\Windows\INetCache\Content.MSO\91E4CAA2.tmp"/>
          <p:cNvPicPr/>
          <p:nvPr/>
        </p:nvPicPr>
        <p:blipFill rotWithShape="1">
          <a:blip r:embed="rId3">
            <a:extLst>
              <a:ext uri="{28A0092B-C50C-407E-A947-70E740481C1C}">
                <a14:useLocalDpi xmlns:a14="http://schemas.microsoft.com/office/drawing/2010/main" val="0"/>
              </a:ext>
            </a:extLst>
          </a:blip>
          <a:srcRect b="8108"/>
          <a:stretch/>
        </p:blipFill>
        <p:spPr bwMode="auto">
          <a:xfrm>
            <a:off x="8616063" y="183281"/>
            <a:ext cx="1772500" cy="1134684"/>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550607" y="1459643"/>
            <a:ext cx="11244970" cy="101566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Important to note: </a:t>
            </a:r>
            <a:r>
              <a:rPr lang="en-GB" sz="2000" dirty="0">
                <a:solidFill>
                  <a:srgbClr val="0070C0"/>
                </a:solidFill>
                <a:latin typeface="Arial" panose="020B0604020202020204" pitchFamily="34" charset="0"/>
                <a:cs typeface="Arial" panose="020B0604020202020204" pitchFamily="34" charset="0"/>
              </a:rPr>
              <a:t>When a lack of professional curiosity is cited as a factor in a tragic incident, this does not automatically mean that blame should be apportioned. It is widely recognised that there are many barriers to being professionally curious. Some of these are set out below.</a:t>
            </a:r>
          </a:p>
        </p:txBody>
      </p:sp>
      <p:pic>
        <p:nvPicPr>
          <p:cNvPr id="11" name="Graphic 28" descr="Warning">
            <a:hlinkClick r:id="rId4"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8563" y="476750"/>
            <a:ext cx="947225" cy="686292"/>
          </a:xfrm>
          <a:prstGeom prst="rect">
            <a:avLst/>
          </a:prstGeom>
        </p:spPr>
      </p:pic>
      <p:pic>
        <p:nvPicPr>
          <p:cNvPr id="12" name="Graphic 37" descr="Home">
            <a:hlinkClick r:id="rId7"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781" y="6093241"/>
            <a:ext cx="685419" cy="685419"/>
          </a:xfrm>
          <a:prstGeom prst="rect">
            <a:avLst/>
          </a:prstGeom>
        </p:spPr>
      </p:pic>
    </p:spTree>
    <p:extLst>
      <p:ext uri="{BB962C8B-B14F-4D97-AF65-F5344CB8AC3E}">
        <p14:creationId xmlns:p14="http://schemas.microsoft.com/office/powerpoint/2010/main" val="118322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1BF5-3451-4B92-BE58-747CED27853E}"/>
              </a:ext>
            </a:extLst>
          </p:cNvPr>
          <p:cNvSpPr>
            <a:spLocks noGrp="1"/>
          </p:cNvSpPr>
          <p:nvPr>
            <p:ph type="title"/>
          </p:nvPr>
        </p:nvSpPr>
        <p:spPr>
          <a:xfrm>
            <a:off x="416215" y="107916"/>
            <a:ext cx="10515600" cy="862327"/>
          </a:xfrm>
        </p:spPr>
        <p:txBody>
          <a:bodyPr>
            <a:normAutofit/>
          </a:bodyPr>
          <a:lstStyle/>
          <a:p>
            <a:r>
              <a:rPr lang="en-GB" sz="3600" b="1" dirty="0">
                <a:latin typeface="Arial" panose="020B0604020202020204" pitchFamily="34" charset="0"/>
                <a:cs typeface="Arial" panose="020B0604020202020204" pitchFamily="34" charset="0"/>
              </a:rPr>
              <a:t>Barriers continued……</a:t>
            </a:r>
            <a:endParaRPr lang="en-GB" sz="3600" b="1" dirty="0">
              <a:latin typeface="+mn-lt"/>
            </a:endParaRPr>
          </a:p>
        </p:txBody>
      </p:sp>
      <p:sp>
        <p:nvSpPr>
          <p:cNvPr id="6" name="Content Placeholder 5"/>
          <p:cNvSpPr>
            <a:spLocks noGrp="1"/>
          </p:cNvSpPr>
          <p:nvPr>
            <p:ph sz="half" idx="2"/>
          </p:nvPr>
        </p:nvSpPr>
        <p:spPr>
          <a:xfrm>
            <a:off x="656782" y="970243"/>
            <a:ext cx="10878436" cy="5054595"/>
          </a:xfrm>
        </p:spPr>
        <p:txBody>
          <a:bodyPr>
            <a:noAutofit/>
          </a:bodyPr>
          <a:lstStyle/>
          <a:p>
            <a:pPr marL="0" indent="0">
              <a:buNone/>
            </a:pPr>
            <a:r>
              <a:rPr lang="en-GB" sz="2000" b="1" dirty="0">
                <a:latin typeface="Arial" panose="020B0604020202020204" pitchFamily="34" charset="0"/>
                <a:cs typeface="Arial" panose="020B0604020202020204" pitchFamily="34" charset="0"/>
              </a:rPr>
              <a:t>Normalisation</a:t>
            </a:r>
          </a:p>
          <a:p>
            <a:pPr marL="0" indent="0">
              <a:buNone/>
            </a:pPr>
            <a:r>
              <a:rPr lang="en-GB" sz="2000" dirty="0">
                <a:latin typeface="Arial" panose="020B0604020202020204" pitchFamily="34" charset="0"/>
                <a:cs typeface="Arial" panose="020B0604020202020204" pitchFamily="34" charset="0"/>
              </a:rPr>
              <a:t>This refers to social processes through which ideas and actions come to be seen as 'normal' and become taken-for-granted or 'natural' in everyday life. Because they are seen as ‘normal’ they cease to be questioned and are therefore not recognised as potential risks or assessed as such.</a:t>
            </a:r>
          </a:p>
          <a:p>
            <a:pPr marL="0" indent="0">
              <a:buNone/>
            </a:pPr>
            <a:r>
              <a:rPr lang="en-GB" sz="2000" b="1" dirty="0">
                <a:latin typeface="Arial" panose="020B0604020202020204" pitchFamily="34" charset="0"/>
                <a:cs typeface="Arial" panose="020B0604020202020204" pitchFamily="34" charset="0"/>
              </a:rPr>
              <a:t>Professional deference</a:t>
            </a:r>
          </a:p>
          <a:p>
            <a:pPr marL="0" indent="0">
              <a:buNone/>
            </a:pPr>
            <a:r>
              <a:rPr lang="en-GB" sz="2000" dirty="0">
                <a:latin typeface="Arial" panose="020B0604020202020204" pitchFamily="34" charset="0"/>
                <a:cs typeface="Arial" panose="020B0604020202020204" pitchFamily="34" charset="0"/>
              </a:rPr>
              <a:t>Workers who have most contact with the individual are in a good position to recognise when the risks to the person are escalating. However, there can be a tendency to defer to the opinion of a ‘higher status’ professional who has limited contact with the person but who views the risk as less significant. Be confident in your own judgement and always outline your observations and concerns to other professionals, be courageous and challenge their opinion of risk if it varies from your own. </a:t>
            </a:r>
          </a:p>
          <a:p>
            <a:pPr marL="0" indent="0">
              <a:buNone/>
            </a:pPr>
            <a:r>
              <a:rPr lang="en-GB" sz="2000" dirty="0">
                <a:latin typeface="Arial" panose="020B0604020202020204" pitchFamily="34" charset="0"/>
                <a:cs typeface="Arial" panose="020B0604020202020204" pitchFamily="34" charset="0"/>
              </a:rPr>
              <a:t>Escalate any ongoing concerns through your manager and use the </a:t>
            </a:r>
            <a:r>
              <a:rPr lang="en-GB" sz="2000" b="0" i="0" dirty="0">
                <a:solidFill>
                  <a:srgbClr val="B21717"/>
                </a:solidFill>
                <a:effectLst/>
                <a:latin typeface="Arial" panose="020B0604020202020204" pitchFamily="34" charset="0"/>
                <a:cs typeface="Arial" panose="020B0604020202020204" pitchFamily="34" charset="0"/>
                <a:hlinkClick r:id="rId3"/>
              </a:rPr>
              <a:t>Sussex Safeguarding Adults Escalation and Resolution Protocol</a:t>
            </a:r>
            <a:r>
              <a:rPr lang="en-GB" sz="2000" b="0" i="0" dirty="0">
                <a:solidFill>
                  <a:srgbClr val="231F20"/>
                </a:solidFill>
                <a:effectLst/>
                <a:latin typeface="Arial" panose="020B0604020202020204" pitchFamily="34" charset="0"/>
                <a:cs typeface="Arial" panose="020B0604020202020204" pitchFamily="34" charset="0"/>
              </a:rPr>
              <a:t> or the</a:t>
            </a:r>
            <a:r>
              <a:rPr lang="en-GB" sz="2000" b="0" i="0" dirty="0">
                <a:solidFill>
                  <a:srgbClr val="231F20"/>
                </a:solidFill>
                <a:latin typeface="Arial" panose="020B0604020202020204" pitchFamily="34" charset="0"/>
                <a:cs typeface="Arial" panose="020B0604020202020204" pitchFamily="34" charset="0"/>
              </a:rPr>
              <a:t> </a:t>
            </a:r>
            <a:r>
              <a:rPr lang="en-GB"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Resolving Professional Differences | Sussex Child Protection and Safeguarding Procedures Manual</a:t>
            </a:r>
            <a:r>
              <a:rPr lang="en-GB"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2000" u="sng" dirty="0">
                <a:latin typeface="Arial" panose="020B0604020202020204" pitchFamily="34" charset="0"/>
                <a:ea typeface="Calibri" panose="020F0502020204030204" pitchFamily="34" charset="0"/>
                <a:cs typeface="Arial" panose="020B0604020202020204" pitchFamily="34" charset="0"/>
              </a:rPr>
              <a:t> </a:t>
            </a:r>
            <a:r>
              <a:rPr lang="en-GB" sz="2000" b="0" i="0" dirty="0">
                <a:solidFill>
                  <a:srgbClr val="231F20"/>
                </a:solidFill>
                <a:effectLst/>
                <a:latin typeface="Arial" panose="020B0604020202020204" pitchFamily="34" charset="0"/>
                <a:cs typeface="Arial" panose="020B0604020202020204" pitchFamily="34" charset="0"/>
              </a:rPr>
              <a:t>which provide processes for resolving disagreements between agencies or professionals in relation to adult and children’s safeguarding.</a:t>
            </a:r>
            <a:endParaRPr lang="en-GB" sz="2000" dirty="0">
              <a:latin typeface="Arial" panose="020B0604020202020204" pitchFamily="34" charset="0"/>
              <a:cs typeface="Arial" panose="020B0604020202020204" pitchFamily="34" charset="0"/>
            </a:endParaRPr>
          </a:p>
        </p:txBody>
      </p:sp>
      <p:pic>
        <p:nvPicPr>
          <p:cNvPr id="8" name="Picture 7" descr="C:\Users\BarstowJ\AppData\Local\Microsoft\Windows\INetCache\Content.MSO\91E4CAA2.tmp"/>
          <p:cNvPicPr/>
          <p:nvPr/>
        </p:nvPicPr>
        <p:blipFill rotWithShape="1">
          <a:blip r:embed="rId5">
            <a:extLst>
              <a:ext uri="{28A0092B-C50C-407E-A947-70E740481C1C}">
                <a14:useLocalDpi xmlns:a14="http://schemas.microsoft.com/office/drawing/2010/main" val="0"/>
              </a:ext>
            </a:extLst>
          </a:blip>
          <a:srcRect b="8108"/>
          <a:stretch/>
        </p:blipFill>
        <p:spPr bwMode="auto">
          <a:xfrm>
            <a:off x="8616063" y="183281"/>
            <a:ext cx="1772500" cy="1134684"/>
          </a:xfrm>
          <a:prstGeom prst="rect">
            <a:avLst/>
          </a:prstGeom>
          <a:noFill/>
          <a:ln>
            <a:noFill/>
          </a:ln>
          <a:extLst>
            <a:ext uri="{53640926-AAD7-44D8-BBD7-CCE9431645EC}">
              <a14:shadowObscured xmlns:a14="http://schemas.microsoft.com/office/drawing/2010/main"/>
            </a:ext>
          </a:extLst>
        </p:spPr>
      </p:pic>
      <p:pic>
        <p:nvPicPr>
          <p:cNvPr id="11" name="Graphic 28" descr="Warning">
            <a:hlinkClick r:id="rId6"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88563" y="476750"/>
            <a:ext cx="947225" cy="686292"/>
          </a:xfrm>
          <a:prstGeom prst="rect">
            <a:avLst/>
          </a:prstGeom>
        </p:spPr>
      </p:pic>
      <p:pic>
        <p:nvPicPr>
          <p:cNvPr id="12" name="Graphic 37" descr="Home">
            <a:hlinkClick r:id="rId9"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6024838"/>
            <a:ext cx="685419" cy="685419"/>
          </a:xfrm>
          <a:prstGeom prst="rect">
            <a:avLst/>
          </a:prstGeom>
        </p:spPr>
      </p:pic>
    </p:spTree>
    <p:extLst>
      <p:ext uri="{BB962C8B-B14F-4D97-AF65-F5344CB8AC3E}">
        <p14:creationId xmlns:p14="http://schemas.microsoft.com/office/powerpoint/2010/main" val="152440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19" y="365125"/>
            <a:ext cx="10692581" cy="999747"/>
          </a:xfrm>
        </p:spPr>
        <p:txBody>
          <a:bodyPr>
            <a:normAutofit/>
          </a:bodyPr>
          <a:lstStyle/>
          <a:p>
            <a:r>
              <a:rPr lang="en-GB" sz="3600" b="1" dirty="0">
                <a:latin typeface="Arial" panose="020B0604020202020204" pitchFamily="34" charset="0"/>
                <a:cs typeface="Arial" panose="020B0604020202020204" pitchFamily="34" charset="0"/>
              </a:rPr>
              <a:t>Barriers continued…</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61218" y="1573163"/>
            <a:ext cx="11005413" cy="4699818"/>
          </a:xfrm>
        </p:spPr>
        <p:txBody>
          <a:bodyPr>
            <a:normAutofit fontScale="70000" lnSpcReduction="20000"/>
          </a:bodyPr>
          <a:lstStyle/>
          <a:p>
            <a:pPr marL="0" indent="0">
              <a:buNone/>
            </a:pPr>
            <a:r>
              <a:rPr lang="en-GB" sz="2900" b="1" dirty="0">
                <a:latin typeface="Arial" panose="020B0604020202020204" pitchFamily="34" charset="0"/>
                <a:cs typeface="Arial" panose="020B0604020202020204" pitchFamily="34" charset="0"/>
              </a:rPr>
              <a:t>Confirmation bias</a:t>
            </a:r>
          </a:p>
          <a:p>
            <a:pPr marL="0" indent="0">
              <a:buNone/>
            </a:pPr>
            <a:r>
              <a:rPr lang="en-GB" sz="2900" dirty="0">
                <a:latin typeface="Arial" panose="020B0604020202020204" pitchFamily="34" charset="0"/>
                <a:cs typeface="Arial" panose="020B0604020202020204" pitchFamily="34" charset="0"/>
              </a:rPr>
              <a:t>This is when we look for evidence that supports or confirms our pre-held view, and ignores contrary information that refutes them. It occurs when we filter out potentially useful facts and opinions that don't coincide with our preconceived ideas.</a:t>
            </a:r>
          </a:p>
          <a:p>
            <a:pPr marL="0" indent="0">
              <a:buNone/>
            </a:pPr>
            <a:r>
              <a:rPr lang="en-GB" sz="2900" b="1" dirty="0">
                <a:latin typeface="Arial" panose="020B0604020202020204" pitchFamily="34" charset="0"/>
                <a:cs typeface="Arial" panose="020B0604020202020204" pitchFamily="34" charset="0"/>
              </a:rPr>
              <a:t>‘Knowing but not knowing’ </a:t>
            </a:r>
          </a:p>
          <a:p>
            <a:pPr marL="0" indent="0">
              <a:buNone/>
            </a:pPr>
            <a:r>
              <a:rPr lang="en-GB" sz="2900" dirty="0">
                <a:latin typeface="Arial" panose="020B0604020202020204" pitchFamily="34" charset="0"/>
                <a:cs typeface="Arial" panose="020B0604020202020204" pitchFamily="34" charset="0"/>
              </a:rPr>
              <a:t>This is about having a sense that something is not right but not knowing exactly what, so it is difficult to grasp the problem and take action.</a:t>
            </a:r>
          </a:p>
          <a:p>
            <a:pPr marL="0" indent="0">
              <a:buNone/>
            </a:pPr>
            <a:r>
              <a:rPr lang="en-GB" sz="2900" b="1" dirty="0">
                <a:latin typeface="Arial" panose="020B0604020202020204" pitchFamily="34" charset="0"/>
                <a:cs typeface="Arial" panose="020B0604020202020204" pitchFamily="34" charset="0"/>
              </a:rPr>
              <a:t>Confidence</a:t>
            </a:r>
          </a:p>
          <a:p>
            <a:pPr marL="0" indent="0">
              <a:buNone/>
            </a:pPr>
            <a:r>
              <a:rPr lang="en-GB" sz="2900" dirty="0">
                <a:latin typeface="Arial" panose="020B0604020202020204" pitchFamily="34" charset="0"/>
                <a:cs typeface="Arial" panose="020B0604020202020204" pitchFamily="34" charset="0"/>
              </a:rPr>
              <a:t>In managing tension, disagreement, disruption and aggression from families or others, can undermine confidence and divert meetings away from topics the practitioner wants to explore and back to the family’s own agenda.</a:t>
            </a:r>
          </a:p>
          <a:p>
            <a:pPr marL="0" indent="0">
              <a:buNone/>
            </a:pPr>
            <a:r>
              <a:rPr lang="en-GB" sz="2900" b="1" dirty="0">
                <a:latin typeface="Arial" panose="020B0604020202020204" pitchFamily="34" charset="0"/>
                <a:cs typeface="Arial" panose="020B0604020202020204" pitchFamily="34" charset="0"/>
              </a:rPr>
              <a:t>Dealing with uncertainty</a:t>
            </a:r>
          </a:p>
          <a:p>
            <a:pPr marL="0" indent="0">
              <a:buNone/>
            </a:pPr>
            <a:r>
              <a:rPr lang="en-GB" sz="2900" dirty="0">
                <a:latin typeface="Arial" panose="020B0604020202020204" pitchFamily="34" charset="0"/>
                <a:cs typeface="Arial" panose="020B0604020202020204" pitchFamily="34" charset="0"/>
              </a:rPr>
              <a:t>Contested accounts, vague or retracted disclosures, deception and inconclusive medical evidence are common in safeguarding practice. Practitioners are often presented with concerns which are impossible to substantiate. In such situations, ‘there is a temptation to discount concerns that cannot be proved’.</a:t>
            </a:r>
          </a:p>
          <a:p>
            <a:pPr marL="0" indent="0">
              <a:buNone/>
            </a:pPr>
            <a:endParaRPr lang="en-GB" sz="3400" dirty="0"/>
          </a:p>
          <a:p>
            <a:pPr marL="0" indent="0">
              <a:buNone/>
            </a:pPr>
            <a:endParaRPr lang="en-GB" sz="3400" dirty="0"/>
          </a:p>
        </p:txBody>
      </p:sp>
      <p:pic>
        <p:nvPicPr>
          <p:cNvPr id="5" name="Picture 4" descr="C:\Users\BarstowJ\AppData\Local\Microsoft\Windows\INetCache\Content.MSO\91E4CAA2.tmp"/>
          <p:cNvPicPr/>
          <p:nvPr/>
        </p:nvPicPr>
        <p:blipFill rotWithShape="1">
          <a:blip r:embed="rId2">
            <a:extLst>
              <a:ext uri="{28A0092B-C50C-407E-A947-70E740481C1C}">
                <a14:useLocalDpi xmlns:a14="http://schemas.microsoft.com/office/drawing/2010/main" val="0"/>
              </a:ext>
            </a:extLst>
          </a:blip>
          <a:srcRect b="8108"/>
          <a:stretch/>
        </p:blipFill>
        <p:spPr bwMode="auto">
          <a:xfrm>
            <a:off x="5743570" y="28358"/>
            <a:ext cx="1772500" cy="1134684"/>
          </a:xfrm>
          <a:prstGeom prst="rect">
            <a:avLst/>
          </a:prstGeom>
          <a:noFill/>
          <a:ln>
            <a:noFill/>
          </a:ln>
          <a:extLst>
            <a:ext uri="{53640926-AAD7-44D8-BBD7-CCE9431645EC}">
              <a14:shadowObscured xmlns:a14="http://schemas.microsoft.com/office/drawing/2010/main"/>
            </a:ext>
          </a:extLst>
        </p:spPr>
      </p:pic>
      <p:pic>
        <p:nvPicPr>
          <p:cNvPr id="6" name="Graphic 28" descr="Warning">
            <a:hlinkClick r:id="rId3"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9407" y="41482"/>
            <a:ext cx="947225" cy="686292"/>
          </a:xfrm>
          <a:prstGeom prst="rect">
            <a:avLst/>
          </a:prstGeom>
        </p:spPr>
      </p:pic>
      <p:pic>
        <p:nvPicPr>
          <p:cNvPr id="7"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420" y="5892242"/>
            <a:ext cx="779112" cy="779112"/>
          </a:xfrm>
          <a:prstGeom prst="rect">
            <a:avLst/>
          </a:prstGeom>
        </p:spPr>
      </p:pic>
    </p:spTree>
    <p:extLst>
      <p:ext uri="{BB962C8B-B14F-4D97-AF65-F5344CB8AC3E}">
        <p14:creationId xmlns:p14="http://schemas.microsoft.com/office/powerpoint/2010/main" val="325043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0" name="TextBox 2">
            <a:extLst>
              <a:ext uri="{FF2B5EF4-FFF2-40B4-BE49-F238E27FC236}">
                <a16:creationId xmlns:a16="http://schemas.microsoft.com/office/drawing/2014/main" id="{FF040A6C-B929-DCFC-F75E-5D1071934C56}"/>
              </a:ext>
            </a:extLst>
          </p:cNvPr>
          <p:cNvSpPr txBox="1"/>
          <p:nvPr/>
        </p:nvSpPr>
        <p:spPr>
          <a:xfrm>
            <a:off x="5570950" y="1749214"/>
            <a:ext cx="6571923" cy="5294647"/>
          </a:xfrm>
          <a:prstGeom prst="rect">
            <a:avLst/>
          </a:prstGeom>
        </p:spPr>
        <p:txBody>
          <a:bodyPr vert="horz" lIns="91440" tIns="45720" rIns="91440" bIns="45720" rtlCol="0">
            <a:normAutofit/>
          </a:bodyPr>
          <a:lstStyle/>
          <a:p>
            <a:pPr>
              <a:lnSpc>
                <a:spcPct val="90000"/>
              </a:lnSpc>
              <a:spcAft>
                <a:spcPts val="600"/>
              </a:spcAft>
            </a:pPr>
            <a:r>
              <a:rPr lang="en-US" sz="2200" i="1" dirty="0">
                <a:latin typeface="Arial" panose="020B0604020202020204" pitchFamily="34" charset="0"/>
                <a:cs typeface="Arial" panose="020B0604020202020204" pitchFamily="34" charset="0"/>
              </a:rPr>
              <a:t>With thanks to Swindon Safeguarding Partnership for sharing their professional curiosity resource pack on which this is based.</a:t>
            </a:r>
          </a:p>
          <a:p>
            <a:pPr indent="-228600">
              <a:lnSpc>
                <a:spcPct val="90000"/>
              </a:lnSpc>
              <a:spcAft>
                <a:spcPts val="600"/>
              </a:spcAft>
              <a:buFont typeface="Arial" panose="020B0604020202020204" pitchFamily="34" charset="0"/>
              <a:buChar char="•"/>
            </a:pPr>
            <a:endParaRPr lang="en-US" sz="2200" i="1" dirty="0">
              <a:latin typeface="Arial" panose="020B0604020202020204" pitchFamily="34" charset="0"/>
              <a:cs typeface="Arial" panose="020B0604020202020204" pitchFamily="34" charset="0"/>
            </a:endParaRPr>
          </a:p>
          <a:p>
            <a:pPr>
              <a:lnSpc>
                <a:spcPct val="90000"/>
              </a:lnSpc>
              <a:spcAft>
                <a:spcPts val="600"/>
              </a:spcAft>
            </a:pPr>
            <a:r>
              <a:rPr lang="en-US" sz="2200" i="1" dirty="0">
                <a:latin typeface="Arial" panose="020B0604020202020204" pitchFamily="34" charset="0"/>
                <a:cs typeface="Arial" panose="020B0604020202020204" pitchFamily="34" charset="0"/>
              </a:rPr>
              <a:t>Information within this resource pack has been collated from a number of safeguarding partnerships including Waltham Forest, Manchester and Norfolk Safeguarding Adults Board.  </a:t>
            </a:r>
          </a:p>
          <a:p>
            <a:pPr indent="-228600">
              <a:lnSpc>
                <a:spcPct val="90000"/>
              </a:lnSpc>
              <a:spcAft>
                <a:spcPts val="600"/>
              </a:spcAft>
              <a:buFont typeface="Arial" panose="020B0604020202020204" pitchFamily="34" charset="0"/>
              <a:buChar char="•"/>
            </a:pPr>
            <a:endParaRPr lang="en-US" sz="2200" i="1" dirty="0">
              <a:latin typeface="Arial" panose="020B0604020202020204" pitchFamily="34" charset="0"/>
              <a:cs typeface="Arial" panose="020B0604020202020204" pitchFamily="34" charset="0"/>
            </a:endParaRPr>
          </a:p>
          <a:p>
            <a:pPr>
              <a:lnSpc>
                <a:spcPct val="90000"/>
              </a:lnSpc>
              <a:spcAft>
                <a:spcPts val="600"/>
              </a:spcAft>
            </a:pPr>
            <a:r>
              <a:rPr lang="en-US" sz="2200" i="1" dirty="0">
                <a:latin typeface="Arial" panose="020B0604020202020204" pitchFamily="34" charset="0"/>
                <a:cs typeface="Arial" panose="020B0604020202020204" pitchFamily="34" charset="0"/>
              </a:rPr>
              <a:t>With special thanks to Waltham Forest for use of some of their materials and East Sussex County Council Adult Social Care and Health Professional Curiosity Checklist.</a:t>
            </a:r>
          </a:p>
        </p:txBody>
      </p:sp>
    </p:spTree>
    <p:extLst>
      <p:ext uri="{BB962C8B-B14F-4D97-AF65-F5344CB8AC3E}">
        <p14:creationId xmlns:p14="http://schemas.microsoft.com/office/powerpoint/2010/main" val="82149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5E28AF2E-1F87-45EB-9E2E-38E622AE0308}"/>
              </a:ext>
            </a:extLst>
          </p:cNvPr>
          <p:cNvPicPr>
            <a:picLocks noChangeAspect="1"/>
          </p:cNvPicPr>
          <p:nvPr/>
        </p:nvPicPr>
        <p:blipFill rotWithShape="1">
          <a:blip r:embed="rId4"/>
          <a:srcRect l="133" r="4578" b="9031"/>
          <a:stretch/>
        </p:blipFill>
        <p:spPr>
          <a:xfrm>
            <a:off x="425053" y="1672724"/>
            <a:ext cx="3392582" cy="3451674"/>
          </a:xfrm>
          <a:prstGeom prst="rect">
            <a:avLst/>
          </a:prstGeom>
        </p:spPr>
      </p:pic>
      <p:sp>
        <p:nvSpPr>
          <p:cNvPr id="2" name="TextBox 1">
            <a:extLst>
              <a:ext uri="{FF2B5EF4-FFF2-40B4-BE49-F238E27FC236}">
                <a16:creationId xmlns:a16="http://schemas.microsoft.com/office/drawing/2014/main" id="{9B7705C6-2395-46F0-910D-E7F6F47387C1}"/>
              </a:ext>
            </a:extLst>
          </p:cNvPr>
          <p:cNvSpPr txBox="1"/>
          <p:nvPr/>
        </p:nvSpPr>
        <p:spPr>
          <a:xfrm>
            <a:off x="771574" y="119516"/>
            <a:ext cx="7310925" cy="630942"/>
          </a:xfrm>
          <a:prstGeom prst="rect">
            <a:avLst/>
          </a:prstGeom>
          <a:noFill/>
        </p:spPr>
        <p:txBody>
          <a:bodyPr wrap="square" rtlCol="0">
            <a:spAutoFit/>
          </a:bodyPr>
          <a:lstStyle/>
          <a:p>
            <a:r>
              <a:rPr lang="en-GB" sz="3500" b="1" dirty="0">
                <a:latin typeface="Arial" panose="020B0604020202020204" pitchFamily="34" charset="0"/>
                <a:cs typeface="Arial" panose="020B0604020202020204" pitchFamily="34" charset="0"/>
              </a:rPr>
              <a:t>Useful clips to watch/listen to</a:t>
            </a:r>
            <a:endParaRPr lang="en-GB" sz="3500" dirty="0">
              <a:latin typeface="Arial" panose="020B0604020202020204" pitchFamily="34" charset="0"/>
              <a:cs typeface="Arial" panose="020B0604020202020204" pitchFamily="34" charset="0"/>
            </a:endParaRPr>
          </a:p>
        </p:txBody>
      </p:sp>
      <p:pic>
        <p:nvPicPr>
          <p:cNvPr id="5" name="Picture 4">
            <a:hlinkClick r:id="rId5"/>
            <a:extLst>
              <a:ext uri="{FF2B5EF4-FFF2-40B4-BE49-F238E27FC236}">
                <a16:creationId xmlns:a16="http://schemas.microsoft.com/office/drawing/2014/main" id="{77ED4011-8171-4ECD-A1B0-3D39C5D279F7}"/>
              </a:ext>
            </a:extLst>
          </p:cNvPr>
          <p:cNvPicPr>
            <a:picLocks noChangeAspect="1"/>
          </p:cNvPicPr>
          <p:nvPr/>
        </p:nvPicPr>
        <p:blipFill>
          <a:blip r:embed="rId6"/>
          <a:stretch>
            <a:fillRect/>
          </a:stretch>
        </p:blipFill>
        <p:spPr>
          <a:xfrm>
            <a:off x="4085294" y="1724240"/>
            <a:ext cx="3151247" cy="3478019"/>
          </a:xfrm>
          <a:prstGeom prst="rect">
            <a:avLst/>
          </a:prstGeom>
        </p:spPr>
      </p:pic>
      <p:pic>
        <p:nvPicPr>
          <p:cNvPr id="9" name="Graphic 8" descr="Presentation with media">
            <a:extLst>
              <a:ext uri="{FF2B5EF4-FFF2-40B4-BE49-F238E27FC236}">
                <a16:creationId xmlns:a16="http://schemas.microsoft.com/office/drawing/2014/main" id="{6774FC4A-15B9-4712-9B2F-2A7437A260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06026" y="101642"/>
            <a:ext cx="914400" cy="955529"/>
          </a:xfrm>
          <a:prstGeom prst="rect">
            <a:avLst/>
          </a:prstGeom>
        </p:spPr>
      </p:pic>
      <p:pic>
        <p:nvPicPr>
          <p:cNvPr id="7" name="Picture 6">
            <a:hlinkClick r:id="rId9"/>
          </p:cNvPr>
          <p:cNvPicPr>
            <a:picLocks noChangeAspect="1"/>
          </p:cNvPicPr>
          <p:nvPr/>
        </p:nvPicPr>
        <p:blipFill>
          <a:blip r:embed="rId10"/>
          <a:stretch>
            <a:fillRect/>
          </a:stretch>
        </p:blipFill>
        <p:spPr>
          <a:xfrm>
            <a:off x="7504200" y="1724240"/>
            <a:ext cx="3487437" cy="3524997"/>
          </a:xfrm>
          <a:prstGeom prst="rect">
            <a:avLst/>
          </a:prstGeom>
        </p:spPr>
      </p:pic>
      <p:sp>
        <p:nvSpPr>
          <p:cNvPr id="8" name="TextBox 7"/>
          <p:cNvSpPr txBox="1"/>
          <p:nvPr/>
        </p:nvSpPr>
        <p:spPr>
          <a:xfrm>
            <a:off x="294549" y="5235762"/>
            <a:ext cx="3402414" cy="95410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3 minute clip from Waltham Forest Safeguarding Partnership which provides some context when working with families.</a:t>
            </a:r>
          </a:p>
        </p:txBody>
      </p:sp>
      <p:sp>
        <p:nvSpPr>
          <p:cNvPr id="37" name="TextBox 36"/>
          <p:cNvSpPr txBox="1"/>
          <p:nvPr/>
        </p:nvSpPr>
        <p:spPr>
          <a:xfrm>
            <a:off x="3952531" y="5283870"/>
            <a:ext cx="3551669" cy="1384995"/>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2 minute clip  encouraging practitioners to identify children as ‘Was Not Brought’ as opposed to ‘Did Not Attend’ when referring to them not being presented at medical appointments. </a:t>
            </a:r>
          </a:p>
          <a:p>
            <a:pPr algn="ctr"/>
            <a:r>
              <a:rPr lang="en-GB" sz="1400" dirty="0">
                <a:latin typeface="Arial" panose="020B0604020202020204" pitchFamily="34" charset="0"/>
                <a:cs typeface="Arial" panose="020B0604020202020204" pitchFamily="34" charset="0"/>
              </a:rPr>
              <a:t>(Nottinghamshire Safeguarding Partners ) </a:t>
            </a:r>
          </a:p>
        </p:txBody>
      </p:sp>
      <p:sp>
        <p:nvSpPr>
          <p:cNvPr id="38" name="TextBox 37"/>
          <p:cNvSpPr txBox="1"/>
          <p:nvPr/>
        </p:nvSpPr>
        <p:spPr>
          <a:xfrm>
            <a:off x="7601313" y="5343483"/>
            <a:ext cx="3402414" cy="738664"/>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4 minute clip where Sue </a:t>
            </a:r>
            <a:r>
              <a:rPr lang="en-GB" sz="1400" dirty="0" err="1">
                <a:latin typeface="Arial" panose="020B0604020202020204" pitchFamily="34" charset="0"/>
                <a:cs typeface="Arial" panose="020B0604020202020204" pitchFamily="34" charset="0"/>
              </a:rPr>
              <a:t>Woolmore</a:t>
            </a:r>
            <a:r>
              <a:rPr lang="en-GB" sz="1400" dirty="0">
                <a:latin typeface="Arial" panose="020B0604020202020204" pitchFamily="34" charset="0"/>
                <a:cs typeface="Arial" panose="020B0604020202020204" pitchFamily="34" charset="0"/>
              </a:rPr>
              <a:t> talks about disguised compliance and the importance of professional curiosity.</a:t>
            </a:r>
          </a:p>
        </p:txBody>
      </p:sp>
      <p:pic>
        <p:nvPicPr>
          <p:cNvPr id="39" name="Graphic 37" descr="Home">
            <a:hlinkClick r:id="rId11"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4633" y="6059022"/>
            <a:ext cx="697314" cy="697314"/>
          </a:xfrm>
          <a:prstGeom prst="rect">
            <a:avLst/>
          </a:prstGeom>
        </p:spPr>
      </p:pic>
      <p:sp>
        <p:nvSpPr>
          <p:cNvPr id="6" name="TextBox 5"/>
          <p:cNvSpPr txBox="1"/>
          <p:nvPr/>
        </p:nvSpPr>
        <p:spPr>
          <a:xfrm>
            <a:off x="425053" y="1008357"/>
            <a:ext cx="3388047" cy="584775"/>
          </a:xfrm>
          <a:prstGeom prst="rect">
            <a:avLst/>
          </a:prstGeom>
          <a:solidFill>
            <a:srgbClr val="92D050"/>
          </a:solidFill>
          <a:ln>
            <a:solidFill>
              <a:srgbClr val="92D050"/>
            </a:solid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Bite-size video guide on professional curiosity </a:t>
            </a:r>
          </a:p>
        </p:txBody>
      </p:sp>
      <p:sp>
        <p:nvSpPr>
          <p:cNvPr id="16" name="TextBox 15"/>
          <p:cNvSpPr txBox="1"/>
          <p:nvPr/>
        </p:nvSpPr>
        <p:spPr>
          <a:xfrm>
            <a:off x="4085294" y="1055731"/>
            <a:ext cx="3151247" cy="584775"/>
          </a:xfrm>
          <a:prstGeom prst="rect">
            <a:avLst/>
          </a:prstGeom>
          <a:solidFill>
            <a:srgbClr val="D729B6"/>
          </a:solidFill>
          <a:ln>
            <a:solidFill>
              <a:srgbClr val="D729B6"/>
            </a:solid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Re-thinking did not attend</a:t>
            </a:r>
          </a:p>
          <a:p>
            <a:pPr algn="ctr"/>
            <a:endParaRPr lang="en-GB" sz="16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7516290" y="1087949"/>
            <a:ext cx="3487437" cy="584775"/>
          </a:xfrm>
          <a:prstGeom prst="rect">
            <a:avLst/>
          </a:prstGeom>
          <a:solidFill>
            <a:srgbClr val="7030A0"/>
          </a:solid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Disguised Compliance</a:t>
            </a:r>
          </a:p>
          <a:p>
            <a:pPr algn="ct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59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54141" y="88745"/>
            <a:ext cx="11254929" cy="797500"/>
          </a:xfrm>
          <a:solidFill>
            <a:schemeClr val="bg1"/>
          </a:solidFill>
          <a:ln>
            <a:solidFill>
              <a:schemeClr val="bg1"/>
            </a:solidFill>
          </a:ln>
        </p:spPr>
        <p:txBody>
          <a:bodyPr>
            <a:normAutofit/>
          </a:bodyPr>
          <a:lstStyle/>
          <a:p>
            <a:r>
              <a:rPr lang="en-GB" sz="3600" b="1" dirty="0">
                <a:latin typeface="Arial" panose="020B0604020202020204" pitchFamily="34" charset="0"/>
                <a:cs typeface="Arial" panose="020B0604020202020204" pitchFamily="34" charset="0"/>
              </a:rPr>
              <a:t>Scenarios for you consider</a:t>
            </a:r>
          </a:p>
        </p:txBody>
      </p:sp>
      <p:pic>
        <p:nvPicPr>
          <p:cNvPr id="1026" name="Picture 2" descr="❓ Question Mark Emoji Color Codes">
            <a:extLst>
              <a:ext uri="{FF2B5EF4-FFF2-40B4-BE49-F238E27FC236}">
                <a16:creationId xmlns:a16="http://schemas.microsoft.com/office/drawing/2014/main" id="{7DD0CE92-44D6-5DAF-EC41-835B4C48E7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98" r="7758"/>
          <a:stretch/>
        </p:blipFill>
        <p:spPr bwMode="auto">
          <a:xfrm>
            <a:off x="399803" y="1337575"/>
            <a:ext cx="2702602" cy="3432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300782" y="767559"/>
            <a:ext cx="8689792" cy="5322881"/>
          </a:xfrm>
        </p:spPr>
        <p:txBody>
          <a:bodyPr>
            <a:noAutofit/>
          </a:bodyPr>
          <a:lstStyle/>
          <a:p>
            <a:pPr marL="0" indent="0">
              <a:buNone/>
            </a:pPr>
            <a:r>
              <a:rPr lang="en-GB" sz="2400" dirty="0">
                <a:latin typeface="Arial" panose="020B0604020202020204" pitchFamily="34" charset="0"/>
                <a:cs typeface="Arial" panose="020B0604020202020204" pitchFamily="34" charset="0"/>
              </a:rPr>
              <a:t>On the next few slides there are 4 scenarios for you to consider, discuss and consider what questions you need to ask?  Think about the information you have and what your observations may be indicating . Are there:-</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Signs of neglect, physical and emotional signs of potential abuse. </a:t>
            </a:r>
            <a:r>
              <a:rPr lang="en-GB" sz="2400" b="1" dirty="0">
                <a:latin typeface="Arial" panose="020B0604020202020204" pitchFamily="34" charset="0"/>
                <a:cs typeface="Arial" panose="020B0604020202020204" pitchFamily="34" charset="0"/>
              </a:rPr>
              <a:t>What do you need to do next?</a:t>
            </a:r>
          </a:p>
          <a:p>
            <a:r>
              <a:rPr lang="en-GB" sz="2400" dirty="0">
                <a:latin typeface="Arial" panose="020B0604020202020204" pitchFamily="34" charset="0"/>
                <a:cs typeface="Arial" panose="020B0604020202020204" pitchFamily="34" charset="0"/>
              </a:rPr>
              <a:t>Signs of isolation and control being asserted by others which may indicate coercion and control. </a:t>
            </a:r>
            <a:r>
              <a:rPr lang="en-GB" sz="2400" b="1" dirty="0">
                <a:latin typeface="Arial" panose="020B0604020202020204" pitchFamily="34" charset="0"/>
                <a:cs typeface="Arial" panose="020B0604020202020204" pitchFamily="34" charset="0"/>
              </a:rPr>
              <a:t>How can you check this?</a:t>
            </a:r>
          </a:p>
          <a:p>
            <a:r>
              <a:rPr lang="en-GB" sz="2400" dirty="0">
                <a:latin typeface="Arial" panose="020B0604020202020204" pitchFamily="34" charset="0"/>
                <a:cs typeface="Arial" panose="020B0604020202020204" pitchFamily="34" charset="0"/>
              </a:rPr>
              <a:t>Behaviour which suggests the person is not happy being at home or not engaging with services . </a:t>
            </a:r>
            <a:r>
              <a:rPr lang="en-GB" sz="2400" b="1" dirty="0">
                <a:latin typeface="Arial" panose="020B0604020202020204" pitchFamily="34" charset="0"/>
                <a:cs typeface="Arial" panose="020B0604020202020204" pitchFamily="34" charset="0"/>
              </a:rPr>
              <a:t>Explore the reasons behind this. </a:t>
            </a:r>
          </a:p>
          <a:p>
            <a:r>
              <a:rPr lang="en-GB" sz="2400" dirty="0">
                <a:latin typeface="Arial" panose="020B0604020202020204" pitchFamily="34" charset="0"/>
                <a:cs typeface="Arial" panose="020B0604020202020204" pitchFamily="34" charset="0"/>
              </a:rPr>
              <a:t>What are other professionals reporting ? </a:t>
            </a:r>
            <a:r>
              <a:rPr lang="en-GB" sz="2400" b="1" dirty="0">
                <a:latin typeface="Arial" panose="020B0604020202020204" pitchFamily="34" charset="0"/>
                <a:cs typeface="Arial" panose="020B0604020202020204" pitchFamily="34" charset="0"/>
              </a:rPr>
              <a:t>Is this cause for concern?</a:t>
            </a:r>
          </a:p>
          <a:p>
            <a:pPr marL="0" indent="0">
              <a:buNone/>
            </a:pPr>
            <a:endParaRPr lang="en-GB" sz="2400" dirty="0">
              <a:latin typeface="Arial" panose="020B0604020202020204" pitchFamily="34" charset="0"/>
              <a:cs typeface="Arial" panose="020B0604020202020204" pitchFamily="34" charset="0"/>
            </a:endParaRPr>
          </a:p>
        </p:txBody>
      </p:sp>
      <p:pic>
        <p:nvPicPr>
          <p:cNvPr id="4" name="Graphic 37" descr="Home">
            <a:hlinkClick r:id="" action="ppaction://noaction"/>
            <a:extLst>
              <a:ext uri="{FF2B5EF4-FFF2-40B4-BE49-F238E27FC236}">
                <a16:creationId xmlns:a16="http://schemas.microsoft.com/office/drawing/2014/main" id="{5287FD76-AE66-4AF1-8A9A-98F483E818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141" y="5971755"/>
            <a:ext cx="797500" cy="797500"/>
          </a:xfrm>
          <a:prstGeom prst="rect">
            <a:avLst/>
          </a:prstGeom>
        </p:spPr>
      </p:pic>
    </p:spTree>
    <p:extLst>
      <p:ext uri="{BB962C8B-B14F-4D97-AF65-F5344CB8AC3E}">
        <p14:creationId xmlns:p14="http://schemas.microsoft.com/office/powerpoint/2010/main" val="402589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3" y="1626923"/>
            <a:ext cx="11396874" cy="4541996"/>
          </a:xfrm>
          <a:prstGeom prst="rect">
            <a:avLst/>
          </a:prstGeom>
          <a:solidFill>
            <a:srgbClr val="EAE1F3"/>
          </a:solidFill>
          <a:ln w="25400" algn="ctr">
            <a:solidFill>
              <a:srgbClr val="EAE1F3"/>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b="1" dirty="0">
                <a:latin typeface="Arial" panose="020B0604020202020204" pitchFamily="34" charset="0"/>
                <a:cs typeface="Arial" panose="020B0604020202020204" pitchFamily="34" charset="0"/>
              </a:rPr>
              <a:t>Bilal aged 15 and lives with his mother, elderly grandparents and 4 younger siblings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Home is a compact four bedroomed house in an area of social deprivation</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Bilal shares a room with two younger brothers (twins aged 7) but is often missing from home. This is not always reported by his mother</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Although he has no criminal record, Bilal is known to the Police who say that he is a nuisance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School says he is regularly absent. When he does attend, he is late and disruptive in lessons. Bilal never has his PE kit and he goes missing at lunch times. The only time he does seem to engage is at events where lunch is provided. Teachers have noticed that Bilal often looks somewhat dishevelled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Bilal’s mum says she is fed up of the shame her oldest son has brought to the family and that he is good for nothing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 local youth group have banned Bilal from their activities following an incident where he came into the youth club seemingly drunk, disrupted the activities and was suspected to have stolen a coat on his way out.</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Bilal appears to have a constant cold and a deep, hacking cough but his GP has not seen him since he was 11 years old.</a:t>
            </a:r>
          </a:p>
          <a:p>
            <a:endParaRPr lang="en-GB" b="1"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023F97DA-69F2-4FBA-9609-308CB08D88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AFBD3122-1C7E-404D-92F0-677F54C178BA}"/>
              </a:ext>
            </a:extLst>
          </p:cNvPr>
          <p:cNvSpPr txBox="1"/>
          <p:nvPr/>
        </p:nvSpPr>
        <p:spPr>
          <a:xfrm>
            <a:off x="367230" y="333415"/>
            <a:ext cx="10363201" cy="1738938"/>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Discuss this scenario – what questions would you ask?  </a:t>
            </a:r>
          </a:p>
          <a:p>
            <a:endParaRPr lang="en-GB"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34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329382"/>
            <a:ext cx="9803340" cy="1200329"/>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Discuss this scenario – 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4" y="1720723"/>
            <a:ext cx="11396874" cy="4807895"/>
          </a:xfrm>
          <a:prstGeom prst="rect">
            <a:avLst/>
          </a:prstGeom>
          <a:solidFill>
            <a:schemeClr val="accent4">
              <a:lumMod val="20000"/>
              <a:lumOff val="80000"/>
            </a:schemeClr>
          </a:solidFill>
          <a:ln w="25400" algn="ctr">
            <a:solidFill>
              <a:schemeClr val="accent4">
                <a:lumMod val="20000"/>
                <a:lumOff val="80000"/>
              </a:schemeClr>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b="1" dirty="0">
                <a:latin typeface="Arial" panose="020B0604020202020204" pitchFamily="34" charset="0"/>
                <a:cs typeface="Arial" panose="020B0604020202020204" pitchFamily="34" charset="0"/>
              </a:rPr>
              <a:t>Alex aged 46 and lives alone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In Alex’s mid-30s, serious health issues resulted in them becoming a wheelchair user, with limited mobility. Alex now has a range of more acute health concerns: muscular spasms, physical impairments and intermittent speech loss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Home is a ground floor one bedroom flat which is very cluttered, not wheelchair friendly and in need of major repairs. Alex likes the flat to be ‘cosy’, with a preference for living in darkness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Alex is well known to health and social care professionals. Capacity assessments concluded that they do have mental capacity</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Alex often cancels medical appointments or does not turn up and the last professional that visited the home noticed that medication was stacked up unopened in the kitchen</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On a recent admission to hospital following a urine infection, health professionals noticed that Alex was unkempt, underweight and dehydrated</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Alex has become isolated from groups of friends and family</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Alex has recently lost a lot of weight and is known to self-medicates with alcohol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Alex has started to refuse anyone entry to the home including utility services</a:t>
            </a:r>
          </a:p>
          <a:p>
            <a:endParaRPr lang="en-GB" sz="1600"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7D7D8700-F72D-4DA7-8E41-D07BE17631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1091" y="240135"/>
            <a:ext cx="914400" cy="914400"/>
          </a:xfrm>
          <a:prstGeom prst="rect">
            <a:avLst/>
          </a:prstGeom>
        </p:spPr>
      </p:pic>
    </p:spTree>
    <p:extLst>
      <p:ext uri="{BB962C8B-B14F-4D97-AF65-F5344CB8AC3E}">
        <p14:creationId xmlns:p14="http://schemas.microsoft.com/office/powerpoint/2010/main" val="3735357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2" y="1465573"/>
            <a:ext cx="11396874" cy="4797147"/>
          </a:xfrm>
          <a:prstGeom prst="rect">
            <a:avLst/>
          </a:prstGeom>
          <a:solidFill>
            <a:schemeClr val="accent5">
              <a:lumMod val="20000"/>
              <a:lumOff val="80000"/>
            </a:schemeClr>
          </a:solidFill>
          <a:ln w="25400" algn="ctr">
            <a:solidFill>
              <a:schemeClr val="accent1">
                <a:lumMod val="20000"/>
                <a:lumOff val="80000"/>
              </a:schemeClr>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b="1" dirty="0">
                <a:latin typeface="Arial" panose="020B0604020202020204" pitchFamily="34" charset="0"/>
                <a:cs typeface="Arial" panose="020B0604020202020204" pitchFamily="34" charset="0"/>
              </a:rPr>
              <a:t>Cox family Mum (Cal) aged 38, Dad (Chris) aged 36, Ella aged 6 and Oli aged 2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Home is a spacious two bedroomed flat that is always immaculate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Mum has physical and mental health needs. Dad is her main carer and works full time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Health visitor reports that on the last two visits, she saw Oli and Ella with Dad who explained that Mum was in bed unwell. Healthwise, all seemed well with both children although Ella seemed a little on edge on both occasions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Ella has mentioned to her teachers that Mum and Dad sometimes argue at home and she worries about this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There have been multiple occasions when Ella and Oli have not been brought to health appointments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Mum has missed many of her health appointments, some of which have been cancelled by Dad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Mum puts herself down quite a lot. Since losing her mother whom she was very close to about 5 years ago, she says that she has lost contact with family and friends and often feels isolated</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Mum has mentioned that Dad likes things at home to be neat and orderly.  She states that he earns the money for the family and creatively manages the budgets e.g. by keeping food locked away - she says she likes to snack and often gets carried away. She says that she is very lucky to have him and that he sometimes reminds her that she would probably not cope without him around </a:t>
            </a:r>
          </a:p>
        </p:txBody>
      </p:sp>
      <p:pic>
        <p:nvPicPr>
          <p:cNvPr id="5" name="Graphic 4" descr="Meeting">
            <a:extLst>
              <a:ext uri="{FF2B5EF4-FFF2-40B4-BE49-F238E27FC236}">
                <a16:creationId xmlns:a16="http://schemas.microsoft.com/office/drawing/2014/main" id="{FAA57F13-3225-4532-91EE-C9931C3371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3158" y="330059"/>
            <a:ext cx="914400" cy="914400"/>
          </a:xfrm>
          <a:prstGeom prst="rect">
            <a:avLst/>
          </a:prstGeom>
        </p:spPr>
      </p:pic>
      <p:sp>
        <p:nvSpPr>
          <p:cNvPr id="6" name="TextBox 5">
            <a:extLst>
              <a:ext uri="{FF2B5EF4-FFF2-40B4-BE49-F238E27FC236}">
                <a16:creationId xmlns:a16="http://schemas.microsoft.com/office/drawing/2014/main" id="{9563ABED-13B4-4B9C-BA6E-DD82FDD7BE8A}"/>
              </a:ext>
            </a:extLst>
          </p:cNvPr>
          <p:cNvSpPr txBox="1"/>
          <p:nvPr/>
        </p:nvSpPr>
        <p:spPr>
          <a:xfrm>
            <a:off x="397562" y="187095"/>
            <a:ext cx="10482472" cy="1200329"/>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Discuss this scenario - what questions would you ask?  </a:t>
            </a:r>
          </a:p>
        </p:txBody>
      </p:sp>
    </p:spTree>
    <p:extLst>
      <p:ext uri="{BB962C8B-B14F-4D97-AF65-F5344CB8AC3E}">
        <p14:creationId xmlns:p14="http://schemas.microsoft.com/office/powerpoint/2010/main" val="275655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4541996"/>
          </a:xfrm>
          <a:prstGeom prst="rect">
            <a:avLst/>
          </a:prstGeom>
          <a:solidFill>
            <a:srgbClr val="F9D7D9"/>
          </a:solidFill>
          <a:ln w="25400" algn="ctr">
            <a:solidFill>
              <a:srgbClr val="F9D7D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b="1" dirty="0">
                <a:latin typeface="Arial" panose="020B0604020202020204" pitchFamily="34" charset="0"/>
                <a:cs typeface="Arial" panose="020B0604020202020204" pitchFamily="34" charset="0"/>
              </a:rPr>
              <a:t>Dina aged 4 and lives at home with Mum, Uncle and two older brothers aged 10 and 15.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Home is a three bedroom flat. Dina sleeps in Mum’s room, her brothers share and Uncle sleeps in the box room. This was previously Dina’s room</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Dina’s father left the family home about a year ago and was physically abusive to Mum and Dina’s brothers. Dina often witnessed this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Dina was very close to her dad and has expressed that she misses him</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Mum works long hours so as to financially support the family</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Mum has a good support network and her brother (Uncle) moved in about 6 months ago. He needed somewhere to live after his relationship broke down and he was able to help Mum with childcare while Mum is working. Dina’s two brother were previously helping with this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School recently noticed bruising around Dina’s thigh when she was changing for P.E. When questioned about it she went very quiet and tried to cover it up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During play time recently, Dina was found touching another girl’s genital area and staff overheard her making sexual references </a:t>
            </a:r>
          </a:p>
        </p:txBody>
      </p:sp>
      <p:pic>
        <p:nvPicPr>
          <p:cNvPr id="5" name="Graphic 4" descr="Meeting">
            <a:extLst>
              <a:ext uri="{FF2B5EF4-FFF2-40B4-BE49-F238E27FC236}">
                <a16:creationId xmlns:a16="http://schemas.microsoft.com/office/drawing/2014/main" id="{7B6A4D86-65B7-4081-B377-D87913551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172712"/>
            <a:ext cx="914400" cy="914400"/>
          </a:xfrm>
          <a:prstGeom prst="rect">
            <a:avLst/>
          </a:prstGeom>
        </p:spPr>
      </p:pic>
      <p:sp>
        <p:nvSpPr>
          <p:cNvPr id="6" name="TextBox 5">
            <a:extLst>
              <a:ext uri="{FF2B5EF4-FFF2-40B4-BE49-F238E27FC236}">
                <a16:creationId xmlns:a16="http://schemas.microsoft.com/office/drawing/2014/main" id="{50C4BCD9-DB25-4CA6-86F5-9494F635EA4F}"/>
              </a:ext>
            </a:extLst>
          </p:cNvPr>
          <p:cNvSpPr txBox="1"/>
          <p:nvPr/>
        </p:nvSpPr>
        <p:spPr>
          <a:xfrm>
            <a:off x="266935" y="172712"/>
            <a:ext cx="10336697" cy="1200329"/>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Discuss this scenario - what questions would you ask?  </a:t>
            </a:r>
          </a:p>
        </p:txBody>
      </p:sp>
    </p:spTree>
    <p:extLst>
      <p:ext uri="{BB962C8B-B14F-4D97-AF65-F5344CB8AC3E}">
        <p14:creationId xmlns:p14="http://schemas.microsoft.com/office/powerpoint/2010/main" val="104981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121512" y="1018666"/>
            <a:ext cx="4395674" cy="4360856"/>
          </a:xfrm>
        </p:spPr>
        <p:txBody>
          <a:bodyPr>
            <a:normAutofit fontScale="85000" lnSpcReduction="20000"/>
          </a:bodyPr>
          <a:lstStyle/>
          <a:p>
            <a:pPr marL="0" indent="0">
              <a:buNone/>
            </a:pPr>
            <a:r>
              <a:rPr lang="en-GB" sz="2100" b="1" dirty="0">
                <a:latin typeface="Arial" panose="020B0604020202020204" pitchFamily="34" charset="0"/>
                <a:cs typeface="Arial" panose="020B0604020202020204" pitchFamily="34" charset="0"/>
              </a:rPr>
              <a:t>Children</a:t>
            </a:r>
          </a:p>
          <a:p>
            <a:pPr marL="0" indent="0">
              <a:buNone/>
            </a:pPr>
            <a:endParaRPr lang="en-GB" sz="2100" b="1" dirty="0">
              <a:latin typeface="Arial" panose="020B0604020202020204" pitchFamily="34" charset="0"/>
              <a:cs typeface="Arial" panose="020B0604020202020204" pitchFamily="34" charset="0"/>
            </a:endParaRPr>
          </a:p>
          <a:p>
            <a:pPr marL="0" indent="0">
              <a:buNone/>
            </a:pPr>
            <a:r>
              <a:rPr lang="en-GB" sz="2100" dirty="0">
                <a:latin typeface="Arial" panose="020B0604020202020204" pitchFamily="34" charset="0"/>
                <a:cs typeface="Arial" panose="020B0604020202020204" pitchFamily="34" charset="0"/>
              </a:rPr>
              <a:t>NSPCC Learning from case reviews where </a:t>
            </a:r>
            <a:r>
              <a:rPr lang="en-GB" sz="2100" dirty="0">
                <a:latin typeface="Arial" panose="020B0604020202020204" pitchFamily="34" charset="0"/>
                <a:cs typeface="Arial" panose="020B0604020202020204" pitchFamily="34" charset="0"/>
                <a:hlinkClick r:id="rId3"/>
              </a:rPr>
              <a:t>professional curiosity has been a theme. </a:t>
            </a:r>
            <a:endParaRPr lang="en-GB" sz="2100" dirty="0">
              <a:latin typeface="Arial" panose="020B0604020202020204" pitchFamily="34" charset="0"/>
              <a:cs typeface="Arial" panose="020B0604020202020204" pitchFamily="34" charset="0"/>
            </a:endParaRPr>
          </a:p>
          <a:p>
            <a:pPr marL="0" indent="0">
              <a:buNone/>
            </a:pPr>
            <a:endParaRPr lang="en-GB" sz="2100" dirty="0">
              <a:latin typeface="Arial" panose="020B0604020202020204" pitchFamily="34" charset="0"/>
              <a:cs typeface="Arial" panose="020B0604020202020204" pitchFamily="34" charset="0"/>
            </a:endParaRPr>
          </a:p>
          <a:p>
            <a:pPr marL="0" indent="0">
              <a:buNone/>
            </a:pPr>
            <a:r>
              <a:rPr lang="en-GB" sz="2100" dirty="0">
                <a:latin typeface="Arial" panose="020B0604020202020204" pitchFamily="34" charset="0"/>
                <a:cs typeface="Arial" panose="020B0604020202020204" pitchFamily="34" charset="0"/>
                <a:hlinkClick r:id="rId4"/>
              </a:rPr>
              <a:t>Professional-Curiosity-Bulletin-FINAL.pdf (brightonandhovelscb.org.uk)</a:t>
            </a:r>
            <a:endParaRPr lang="en-GB" sz="2100" dirty="0">
              <a:latin typeface="Arial" panose="020B0604020202020204" pitchFamily="34" charset="0"/>
              <a:cs typeface="Arial" panose="020B0604020202020204" pitchFamily="34" charset="0"/>
            </a:endParaRPr>
          </a:p>
          <a:p>
            <a:pPr marL="0" indent="0">
              <a:buNone/>
            </a:pPr>
            <a:endParaRPr lang="en-GB" sz="2100" dirty="0">
              <a:latin typeface="Arial" panose="020B0604020202020204" pitchFamily="34" charset="0"/>
              <a:cs typeface="Arial" panose="020B0604020202020204" pitchFamily="34" charset="0"/>
              <a:hlinkClick r:id="rId5"/>
            </a:endParaRPr>
          </a:p>
          <a:p>
            <a:pPr marL="0" indent="0">
              <a:buNone/>
            </a:pPr>
            <a:r>
              <a:rPr lang="en-GB" sz="2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Safeguarding Practice Reviews ESSCP</a:t>
            </a:r>
            <a:endParaRPr lang="en-GB" sz="2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endParaRPr>
          </a:p>
          <a:p>
            <a:pPr marL="0" indent="0">
              <a:buNone/>
            </a:pPr>
            <a:r>
              <a:rPr lang="en-GB" sz="2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Welcome to your Pan Sussex Child Protection and Safeguarding Procedures Manual | Sussex Child Protection and Safeguarding Procedures Manual</a:t>
            </a:r>
            <a:endParaRPr lang="en-GB" sz="2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2170791" y="1018666"/>
            <a:ext cx="4950722" cy="5137150"/>
          </a:xfrm>
        </p:spPr>
        <p:txBody>
          <a:bodyPr>
            <a:normAutofit fontScale="85000" lnSpcReduction="20000"/>
          </a:bodyPr>
          <a:lstStyle/>
          <a:p>
            <a:pPr marL="0" indent="0">
              <a:buNone/>
            </a:pPr>
            <a:r>
              <a:rPr lang="en-GB" sz="2200" b="1" dirty="0">
                <a:latin typeface="Arial" panose="020B0604020202020204" pitchFamily="34" charset="0"/>
                <a:cs typeface="Arial" panose="020B0604020202020204" pitchFamily="34" charset="0"/>
              </a:rPr>
              <a:t>Adults</a:t>
            </a: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hlinkClick r:id="rId7"/>
              </a:rPr>
              <a:t>East Sussex SAB Professional Curiosity Learning-Briefing </a:t>
            </a:r>
            <a:endParaRPr lang="en-GB" sz="2200" dirty="0">
              <a:latin typeface="Arial" panose="020B0604020202020204" pitchFamily="34" charset="0"/>
              <a:cs typeface="Arial" panose="020B0604020202020204" pitchFamily="34" charset="0"/>
            </a:endParaRP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u="sng" dirty="0">
                <a:latin typeface="Arial" panose="020B0604020202020204" pitchFamily="34" charset="0"/>
                <a:cs typeface="Arial" panose="020B0604020202020204" pitchFamily="34" charset="0"/>
                <a:hlinkClick r:id="rId8"/>
              </a:rPr>
              <a:t>Key findings from analysis of domestic homicide reviews: October 2019 to September 2020</a:t>
            </a:r>
            <a:endParaRPr lang="en-GB" sz="2200" u="sng" dirty="0">
              <a:latin typeface="Arial" panose="020B0604020202020204" pitchFamily="34" charset="0"/>
              <a:cs typeface="Arial" panose="020B0604020202020204" pitchFamily="34" charset="0"/>
            </a:endParaRP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hlinkClick r:id="rId9"/>
              </a:rPr>
              <a:t>Brighton and Hove SAB-Professional-Curiosity-Learning-Briefing.pdf</a:t>
            </a:r>
            <a:endParaRPr lang="en-GB" sz="2200" dirty="0">
              <a:latin typeface="Arial" panose="020B0604020202020204" pitchFamily="34" charset="0"/>
              <a:cs typeface="Arial" panose="020B0604020202020204" pitchFamily="34" charset="0"/>
            </a:endParaRP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hlinkClick r:id="rId10"/>
              </a:rPr>
              <a:t>Professional Curiosity Podcast – YouTube</a:t>
            </a:r>
            <a:endParaRPr lang="en-GB" sz="2200" dirty="0">
              <a:latin typeface="Arial" panose="020B0604020202020204" pitchFamily="34" charset="0"/>
              <a:cs typeface="Arial" panose="020B0604020202020204" pitchFamily="34" charset="0"/>
            </a:endParaRP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hlinkClick r:id="rId11"/>
              </a:rPr>
              <a:t>Practitioner: professional curiosity insights guide (justiceinspectorates.gov.uk)</a:t>
            </a:r>
            <a:endParaRPr lang="en-GB" sz="2200" dirty="0">
              <a:latin typeface="Arial" panose="020B0604020202020204" pitchFamily="34" charset="0"/>
              <a:cs typeface="Arial" panose="020B0604020202020204" pitchFamily="34" charset="0"/>
            </a:endParaRPr>
          </a:p>
          <a:p>
            <a:pPr marL="0" indent="0">
              <a:buNone/>
            </a:pPr>
            <a:endParaRPr lang="en-GB" sz="1800" b="1" dirty="0">
              <a:latin typeface="Arial" panose="020B0604020202020204" pitchFamily="34" charset="0"/>
              <a:cs typeface="Arial" panose="020B0604020202020204" pitchFamily="34" charset="0"/>
            </a:endParaRPr>
          </a:p>
        </p:txBody>
      </p:sp>
      <p:pic>
        <p:nvPicPr>
          <p:cNvPr id="12" name="Graphic 24" descr="List">
            <a:hlinkClick r:id="" action="ppaction://noaction"/>
            <a:extLst>
              <a:ext uri="{FF2B5EF4-FFF2-40B4-BE49-F238E27FC236}">
                <a16:creationId xmlns:a16="http://schemas.microsoft.com/office/drawing/2014/main" id="{5483C19E-1802-49F1-8870-61240BB06B6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10498395" y="184678"/>
            <a:ext cx="855405" cy="1163430"/>
          </a:xfrm>
          <a:prstGeom prst="rect">
            <a:avLst/>
          </a:prstGeom>
        </p:spPr>
      </p:pic>
      <p:pic>
        <p:nvPicPr>
          <p:cNvPr id="13" name="Graphic 37" descr="Home">
            <a:hlinkClick r:id="rId1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5058" y="5779133"/>
            <a:ext cx="865112" cy="865112"/>
          </a:xfrm>
          <a:prstGeom prst="rect">
            <a:avLst/>
          </a:prstGeom>
        </p:spPr>
      </p:pic>
      <p:pic>
        <p:nvPicPr>
          <p:cNvPr id="2050" name="Picture 2" descr="useful resources-01 - West of England Academic Health Science Network">
            <a:extLst>
              <a:ext uri="{FF2B5EF4-FFF2-40B4-BE49-F238E27FC236}">
                <a16:creationId xmlns:a16="http://schemas.microsoft.com/office/drawing/2014/main" id="{89E04B5A-1183-F70D-BD45-E68ADB3F1B4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211" y="6196"/>
            <a:ext cx="2032901" cy="219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2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82" y="-58086"/>
            <a:ext cx="10515600" cy="1325563"/>
          </a:xfrm>
        </p:spPr>
        <p:txBody>
          <a:bodyPr>
            <a:normAutofit/>
          </a:bodyPr>
          <a:lstStyle/>
          <a:p>
            <a:r>
              <a:rPr lang="en-GB" sz="3600" b="1" dirty="0">
                <a:latin typeface="Arial" panose="020B0604020202020204" pitchFamily="34" charset="0"/>
                <a:cs typeface="Arial" panose="020B0604020202020204" pitchFamily="34" charset="0"/>
              </a:rPr>
              <a:t>How to use this resource</a:t>
            </a:r>
          </a:p>
        </p:txBody>
      </p:sp>
      <p:sp>
        <p:nvSpPr>
          <p:cNvPr id="3" name="Content Placeholder 2"/>
          <p:cNvSpPr>
            <a:spLocks noGrp="1"/>
          </p:cNvSpPr>
          <p:nvPr>
            <p:ph idx="1"/>
          </p:nvPr>
        </p:nvSpPr>
        <p:spPr>
          <a:xfrm>
            <a:off x="742582" y="1090914"/>
            <a:ext cx="10704613" cy="5021173"/>
          </a:xfrm>
        </p:spPr>
        <p:txBody>
          <a:bodyPr>
            <a:normAutofit/>
          </a:bodyPr>
          <a:lstStyle/>
          <a:p>
            <a:pPr marL="0" indent="0">
              <a:buNone/>
            </a:pPr>
            <a:r>
              <a:rPr lang="en-GB" sz="2400" dirty="0">
                <a:latin typeface="Arial" panose="020B0604020202020204" pitchFamily="34" charset="0"/>
                <a:cs typeface="Arial" panose="020B0604020202020204" pitchFamily="34" charset="0"/>
              </a:rPr>
              <a:t>This resource pack aims to raise awareness of professional curiosity and how being professionally curious is necessary to fully understand a situation and the risks an adult may face, which are not always immediately obvious.</a:t>
            </a:r>
          </a:p>
          <a:p>
            <a:pPr marL="0" indent="0">
              <a:buNone/>
            </a:pPr>
            <a:r>
              <a:rPr lang="en-GB" sz="2400" dirty="0">
                <a:latin typeface="Arial" panose="020B0604020202020204" pitchFamily="34" charset="0"/>
                <a:cs typeface="Arial" panose="020B0604020202020204" pitchFamily="34" charset="0"/>
              </a:rPr>
              <a:t>The expectation is that you will share the resource pack and use it:  </a:t>
            </a:r>
          </a:p>
          <a:p>
            <a:pPr lvl="1"/>
            <a:r>
              <a:rPr lang="en-GB" dirty="0">
                <a:latin typeface="Arial" panose="020B0604020202020204" pitchFamily="34" charset="0"/>
                <a:cs typeface="Arial" panose="020B0604020202020204" pitchFamily="34" charset="0"/>
              </a:rPr>
              <a:t>in team meetings</a:t>
            </a:r>
          </a:p>
          <a:p>
            <a:pPr lvl="1"/>
            <a:r>
              <a:rPr lang="en-GB" dirty="0">
                <a:latin typeface="Arial" panose="020B0604020202020204" pitchFamily="34" charset="0"/>
                <a:cs typeface="Arial" panose="020B0604020202020204" pitchFamily="34" charset="0"/>
              </a:rPr>
              <a:t>as part of group/individual supervision or for your own development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You can look at it as a whole or dip in or out of it at your convenience</a:t>
            </a:r>
            <a:r>
              <a:rPr lang="en-GB" dirty="0"/>
              <a:t>. </a:t>
            </a:r>
          </a:p>
        </p:txBody>
      </p:sp>
      <p:sp>
        <p:nvSpPr>
          <p:cNvPr id="5" name="TextBox 4"/>
          <p:cNvSpPr txBox="1"/>
          <p:nvPr/>
        </p:nvSpPr>
        <p:spPr>
          <a:xfrm>
            <a:off x="937579" y="4580632"/>
            <a:ext cx="10201475" cy="338554"/>
          </a:xfrm>
          <a:prstGeom prst="rect">
            <a:avLst/>
          </a:prstGeom>
          <a:solidFill>
            <a:srgbClr val="FFC000"/>
          </a:solidFill>
        </p:spPr>
        <p:txBody>
          <a:bodyPr wrap="square" rtlCol="0">
            <a:spAutoFit/>
          </a:bodyPr>
          <a:lstStyle/>
          <a:p>
            <a:pPr algn="ctr"/>
            <a:r>
              <a:rPr lang="en-GB" sz="1600" b="1" dirty="0">
                <a:latin typeface="Arial" panose="020B0604020202020204" pitchFamily="34" charset="0"/>
                <a:cs typeface="Arial" panose="020B0604020202020204" pitchFamily="34" charset="0"/>
              </a:rPr>
              <a:t>Navigation bar – dip in/out</a:t>
            </a:r>
          </a:p>
        </p:txBody>
      </p:sp>
      <p:pic>
        <p:nvPicPr>
          <p:cNvPr id="11" name="Graphic 28" descr="Warning">
            <a:hlinkClick r:id="rId3"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4566" y="5012207"/>
            <a:ext cx="797191" cy="577588"/>
          </a:xfrm>
          <a:prstGeom prst="rect">
            <a:avLst/>
          </a:prstGeom>
        </p:spPr>
      </p:pic>
      <p:sp>
        <p:nvSpPr>
          <p:cNvPr id="12" name="TextBox 11"/>
          <p:cNvSpPr txBox="1"/>
          <p:nvPr/>
        </p:nvSpPr>
        <p:spPr>
          <a:xfrm>
            <a:off x="4063069" y="5835088"/>
            <a:ext cx="832741"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Top Tips</a:t>
            </a:r>
          </a:p>
        </p:txBody>
      </p:sp>
      <p:pic>
        <p:nvPicPr>
          <p:cNvPr id="13" name="Graphic 26" descr="Presentation with media">
            <a:hlinkClick r:id="rId6" action="ppaction://hlinksldjump"/>
            <a:extLst>
              <a:ext uri="{FF2B5EF4-FFF2-40B4-BE49-F238E27FC236}">
                <a16:creationId xmlns:a16="http://schemas.microsoft.com/office/drawing/2014/main" id="{CD9EC2DF-90F2-4238-AF4B-22FD0EE596D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60912" y="5031405"/>
            <a:ext cx="807518" cy="804026"/>
          </a:xfrm>
          <a:prstGeom prst="rect">
            <a:avLst/>
          </a:prstGeom>
        </p:spPr>
      </p:pic>
      <p:sp>
        <p:nvSpPr>
          <p:cNvPr id="14" name="TextBox 13"/>
          <p:cNvSpPr txBox="1"/>
          <p:nvPr/>
        </p:nvSpPr>
        <p:spPr>
          <a:xfrm>
            <a:off x="5416384" y="5830285"/>
            <a:ext cx="1167996"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Watch/Listen to films</a:t>
            </a:r>
          </a:p>
        </p:txBody>
      </p:sp>
      <p:grpSp>
        <p:nvGrpSpPr>
          <p:cNvPr id="15" name="Group 14">
            <a:extLst>
              <a:ext uri="{FF2B5EF4-FFF2-40B4-BE49-F238E27FC236}">
                <a16:creationId xmlns:a16="http://schemas.microsoft.com/office/drawing/2014/main" id="{413D9A33-9054-4B4F-AE7A-5A62C1EAE53B}"/>
              </a:ext>
            </a:extLst>
          </p:cNvPr>
          <p:cNvGrpSpPr/>
          <p:nvPr/>
        </p:nvGrpSpPr>
        <p:grpSpPr>
          <a:xfrm>
            <a:off x="6728908" y="5050778"/>
            <a:ext cx="1207240" cy="1241172"/>
            <a:chOff x="6787348" y="5988236"/>
            <a:chExt cx="1054901" cy="917912"/>
          </a:xfrm>
        </p:grpSpPr>
        <p:pic>
          <p:nvPicPr>
            <p:cNvPr id="16" name="Graphic 24" descr="List">
              <a:hlinkClick r:id="rId9" action="ppaction://hlinksldjump"/>
              <a:extLst>
                <a:ext uri="{FF2B5EF4-FFF2-40B4-BE49-F238E27FC236}">
                  <a16:creationId xmlns:a16="http://schemas.microsoft.com/office/drawing/2014/main" id="{5483C19E-1802-49F1-8870-61240BB06B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2386" y="5988236"/>
              <a:ext cx="629486" cy="629486"/>
            </a:xfrm>
            <a:prstGeom prst="rect">
              <a:avLst/>
            </a:prstGeom>
          </p:spPr>
        </p:pic>
        <p:sp>
          <p:nvSpPr>
            <p:cNvPr id="17" name="TextBox 16">
              <a:hlinkClick r:id="" action="ppaction://noaction"/>
              <a:extLst>
                <a:ext uri="{FF2B5EF4-FFF2-40B4-BE49-F238E27FC236}">
                  <a16:creationId xmlns:a16="http://schemas.microsoft.com/office/drawing/2014/main" id="{01784E04-8F19-4B21-89ED-0F14032E71B4}"/>
                </a:ext>
              </a:extLst>
            </p:cNvPr>
            <p:cNvSpPr txBox="1"/>
            <p:nvPr/>
          </p:nvSpPr>
          <p:spPr>
            <a:xfrm>
              <a:off x="6787348" y="6629149"/>
              <a:ext cx="1054901"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  Resources</a:t>
              </a:r>
            </a:p>
          </p:txBody>
        </p:sp>
      </p:grpSp>
      <p:grpSp>
        <p:nvGrpSpPr>
          <p:cNvPr id="19" name="Group 18">
            <a:extLst>
              <a:ext uri="{FF2B5EF4-FFF2-40B4-BE49-F238E27FC236}">
                <a16:creationId xmlns:a16="http://schemas.microsoft.com/office/drawing/2014/main" id="{8C878BC9-4045-42E6-8D38-0C004781D25B}"/>
              </a:ext>
            </a:extLst>
          </p:cNvPr>
          <p:cNvGrpSpPr/>
          <p:nvPr/>
        </p:nvGrpSpPr>
        <p:grpSpPr>
          <a:xfrm>
            <a:off x="8023937" y="4798561"/>
            <a:ext cx="1118020" cy="1454743"/>
            <a:chOff x="8624091" y="5916859"/>
            <a:chExt cx="1233913" cy="929285"/>
          </a:xfrm>
        </p:grpSpPr>
        <p:pic>
          <p:nvPicPr>
            <p:cNvPr id="21" name="Graphic 28" descr="Meeting">
              <a:hlinkClick r:id="rId12" action="ppaction://hlinksldjump"/>
              <a:extLst>
                <a:ext uri="{FF2B5EF4-FFF2-40B4-BE49-F238E27FC236}">
                  <a16:creationId xmlns:a16="http://schemas.microsoft.com/office/drawing/2014/main" id="{0CC30A5E-4A3A-4FD3-BF79-C803A1E198A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25964" y="5916859"/>
              <a:ext cx="830169" cy="619854"/>
            </a:xfrm>
            <a:prstGeom prst="rect">
              <a:avLst/>
            </a:prstGeom>
          </p:spPr>
        </p:pic>
        <p:sp>
          <p:nvSpPr>
            <p:cNvPr id="22" name="TextBox 21">
              <a:hlinkClick r:id="rId15" action="ppaction://hlinksldjump"/>
              <a:extLst>
                <a:ext uri="{FF2B5EF4-FFF2-40B4-BE49-F238E27FC236}">
                  <a16:creationId xmlns:a16="http://schemas.microsoft.com/office/drawing/2014/main" id="{1F4920C6-4AE7-4762-8EEF-9E3077115754}"/>
                </a:ext>
              </a:extLst>
            </p:cNvPr>
            <p:cNvSpPr txBox="1"/>
            <p:nvPr/>
          </p:nvSpPr>
          <p:spPr>
            <a:xfrm>
              <a:off x="8624091" y="6551234"/>
              <a:ext cx="1233913" cy="29491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Scenarios to discuss</a:t>
              </a:r>
            </a:p>
          </p:txBody>
        </p:sp>
      </p:grpSp>
      <p:grpSp>
        <p:nvGrpSpPr>
          <p:cNvPr id="23" name="Group 22">
            <a:extLst>
              <a:ext uri="{FF2B5EF4-FFF2-40B4-BE49-F238E27FC236}">
                <a16:creationId xmlns:a16="http://schemas.microsoft.com/office/drawing/2014/main" id="{AFAA5242-EF32-4659-B664-688D84A295AE}"/>
              </a:ext>
            </a:extLst>
          </p:cNvPr>
          <p:cNvGrpSpPr/>
          <p:nvPr/>
        </p:nvGrpSpPr>
        <p:grpSpPr>
          <a:xfrm>
            <a:off x="9859870" y="4919184"/>
            <a:ext cx="956038" cy="1372766"/>
            <a:chOff x="10510881" y="5974757"/>
            <a:chExt cx="990631" cy="907486"/>
          </a:xfrm>
        </p:grpSpPr>
        <p:pic>
          <p:nvPicPr>
            <p:cNvPr id="24" name="Graphic 23" descr="Presentation with checklist">
              <a:hlinkClick r:id="rId16" action="ppaction://hlinksldjump"/>
              <a:extLst>
                <a:ext uri="{FF2B5EF4-FFF2-40B4-BE49-F238E27FC236}">
                  <a16:creationId xmlns:a16="http://schemas.microsoft.com/office/drawing/2014/main" id="{B9643834-DF95-49ED-B38D-0DE693B052F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10881" y="5974757"/>
              <a:ext cx="746457" cy="594716"/>
            </a:xfrm>
            <a:prstGeom prst="rect">
              <a:avLst/>
            </a:prstGeom>
          </p:spPr>
        </p:pic>
        <p:sp>
          <p:nvSpPr>
            <p:cNvPr id="25" name="TextBox 24">
              <a:hlinkClick r:id="rId16" action="ppaction://hlinksldjump"/>
              <a:extLst>
                <a:ext uri="{FF2B5EF4-FFF2-40B4-BE49-F238E27FC236}">
                  <a16:creationId xmlns:a16="http://schemas.microsoft.com/office/drawing/2014/main" id="{321BA3EB-FC18-41BE-8380-DCE40D1CEFEF}"/>
                </a:ext>
              </a:extLst>
            </p:cNvPr>
            <p:cNvSpPr txBox="1"/>
            <p:nvPr/>
          </p:nvSpPr>
          <p:spPr>
            <a:xfrm>
              <a:off x="10510881" y="6577053"/>
              <a:ext cx="990631" cy="30519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Action for you</a:t>
              </a:r>
            </a:p>
          </p:txBody>
        </p:sp>
      </p:grpSp>
      <p:grpSp>
        <p:nvGrpSpPr>
          <p:cNvPr id="26" name="Group 25">
            <a:extLst>
              <a:ext uri="{FF2B5EF4-FFF2-40B4-BE49-F238E27FC236}">
                <a16:creationId xmlns:a16="http://schemas.microsoft.com/office/drawing/2014/main" id="{C8205A52-AB7B-4B80-8B48-85B850A75E24}"/>
              </a:ext>
            </a:extLst>
          </p:cNvPr>
          <p:cNvGrpSpPr/>
          <p:nvPr/>
        </p:nvGrpSpPr>
        <p:grpSpPr>
          <a:xfrm>
            <a:off x="2242654" y="4931410"/>
            <a:ext cx="1518223" cy="1593326"/>
            <a:chOff x="3230022" y="5776189"/>
            <a:chExt cx="1280159" cy="1349496"/>
          </a:xfrm>
          <a:solidFill>
            <a:schemeClr val="accent2"/>
          </a:solidFill>
        </p:grpSpPr>
        <p:pic>
          <p:nvPicPr>
            <p:cNvPr id="27" name="Graphic 18" descr="Help">
              <a:hlinkClick r:id="rId19" action="ppaction://hlinksldjump"/>
              <a:extLst>
                <a:ext uri="{FF2B5EF4-FFF2-40B4-BE49-F238E27FC236}">
                  <a16:creationId xmlns:a16="http://schemas.microsoft.com/office/drawing/2014/main" id="{B1FD99BD-8D4D-41EF-9A2A-AE48D7187C1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542010" y="5776189"/>
              <a:ext cx="634716" cy="634718"/>
            </a:xfrm>
            <a:prstGeom prst="rect">
              <a:avLst/>
            </a:prstGeom>
          </p:spPr>
        </p:pic>
        <p:sp>
          <p:nvSpPr>
            <p:cNvPr id="28" name="TextBox 27">
              <a:hlinkClick r:id="rId22" action="ppaction://hlinksldjump"/>
              <a:extLst>
                <a:ext uri="{FF2B5EF4-FFF2-40B4-BE49-F238E27FC236}">
                  <a16:creationId xmlns:a16="http://schemas.microsoft.com/office/drawing/2014/main" id="{8B9D7058-FF11-4DC4-BA3D-3CD2C0E4A7B3}"/>
                </a:ext>
              </a:extLst>
            </p:cNvPr>
            <p:cNvSpPr txBox="1"/>
            <p:nvPr/>
          </p:nvSpPr>
          <p:spPr>
            <a:xfrm>
              <a:off x="3230022" y="6479354"/>
              <a:ext cx="1280159" cy="646331"/>
            </a:xfrm>
            <a:prstGeom prst="rect">
              <a:avLst/>
            </a:prstGeom>
            <a:solidFill>
              <a:schemeClr val="bg1"/>
            </a:solidFill>
          </p:spPr>
          <p:txBody>
            <a:bodyPr wrap="square" rtlCol="0">
              <a:spAutoFit/>
            </a:bodyPr>
            <a:lstStyle/>
            <a:p>
              <a:pPr algn="ctr"/>
              <a:r>
                <a:rPr lang="en-GB" sz="1200" b="1" dirty="0">
                  <a:latin typeface="Arial" panose="020B0604020202020204" pitchFamily="34" charset="0"/>
                  <a:cs typeface="Arial" panose="020B0604020202020204" pitchFamily="34" charset="0"/>
                </a:rPr>
                <a:t>What is professional curiosity? </a:t>
              </a:r>
            </a:p>
          </p:txBody>
        </p:sp>
      </p:grpSp>
      <p:pic>
        <p:nvPicPr>
          <p:cNvPr id="6" name="Graphic 37" descr="Home">
            <a:hlinkClick r:id="rId22" action="ppaction://hlinksldjump"/>
            <a:extLst>
              <a:ext uri="{FF2B5EF4-FFF2-40B4-BE49-F238E27FC236}">
                <a16:creationId xmlns:a16="http://schemas.microsoft.com/office/drawing/2014/main" id="{291C6EBD-3C66-9CCB-1CB0-1011DDFEC290}"/>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32539" y="5050777"/>
            <a:ext cx="669761" cy="763113"/>
          </a:xfrm>
          <a:prstGeom prst="rect">
            <a:avLst/>
          </a:prstGeom>
        </p:spPr>
      </p:pic>
    </p:spTree>
    <p:extLst>
      <p:ext uri="{BB962C8B-B14F-4D97-AF65-F5344CB8AC3E}">
        <p14:creationId xmlns:p14="http://schemas.microsoft.com/office/powerpoint/2010/main" val="124559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a:xfrm>
            <a:off x="838200" y="525716"/>
            <a:ext cx="10515600" cy="834410"/>
          </a:xfrm>
          <a:solidFill>
            <a:srgbClr val="FFC000"/>
          </a:solidFill>
          <a:ln>
            <a:solidFill>
              <a:srgbClr val="FFC000"/>
            </a:solidFill>
          </a:ln>
        </p:spPr>
        <p:txBody>
          <a:bodyPr>
            <a:normAutofit/>
          </a:bodyPr>
          <a:lstStyle/>
          <a:p>
            <a:r>
              <a:rPr lang="en-GB" sz="3600" b="1" dirty="0">
                <a:latin typeface="Arial" panose="020B0604020202020204" pitchFamily="34" charset="0"/>
                <a:cs typeface="Arial" panose="020B0604020202020204" pitchFamily="34" charset="0"/>
              </a:rPr>
              <a:t>What is professional curiosity?</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921327" y="1873331"/>
            <a:ext cx="10515599" cy="3684321"/>
          </a:xfrm>
        </p:spPr>
        <p:txBody>
          <a:bodyPr>
            <a:normAutofit fontScale="92500" lnSpcReduction="10000"/>
          </a:bodyPr>
          <a:lstStyle/>
          <a:p>
            <a:pPr marL="0" indent="0">
              <a:spcBef>
                <a:spcPts val="0"/>
              </a:spcBef>
              <a:buNone/>
            </a:pPr>
            <a:r>
              <a:rPr lang="en-US" sz="2600" dirty="0">
                <a:effectLst/>
                <a:latin typeface="Arial" panose="020B0604020202020204" pitchFamily="34" charset="0"/>
                <a:cs typeface="Arial" panose="020B0604020202020204" pitchFamily="34" charset="0"/>
              </a:rPr>
              <a:t>It is the capacity and communication skill to explore and understand what is happening with a family/adult rather than making assumptions or accepting things at face value. </a:t>
            </a:r>
          </a:p>
          <a:p>
            <a:pPr marL="0" indent="0">
              <a:spcBef>
                <a:spcPts val="0"/>
              </a:spcBef>
              <a:buNone/>
            </a:pPr>
            <a:endParaRPr lang="en-US" sz="2600" dirty="0">
              <a:effectLst/>
              <a:latin typeface="Arial" panose="020B0604020202020204" pitchFamily="34" charset="0"/>
              <a:cs typeface="Arial" panose="020B0604020202020204" pitchFamily="34" charset="0"/>
            </a:endParaRPr>
          </a:p>
          <a:p>
            <a:pPr marL="0" indent="0">
              <a:spcBef>
                <a:spcPts val="0"/>
              </a:spcBef>
              <a:buNone/>
            </a:pPr>
            <a:r>
              <a:rPr lang="en-US" sz="2600" dirty="0">
                <a:latin typeface="Arial" panose="020B0604020202020204" pitchFamily="34" charset="0"/>
                <a:cs typeface="Arial" panose="020B0604020202020204" pitchFamily="34" charset="0"/>
              </a:rPr>
              <a:t>It can </a:t>
            </a:r>
            <a:r>
              <a:rPr lang="en-US" sz="2600" dirty="0">
                <a:effectLst/>
                <a:latin typeface="Arial" panose="020B0604020202020204" pitchFamily="34" charset="0"/>
                <a:cs typeface="Arial" panose="020B0604020202020204" pitchFamily="34" charset="0"/>
              </a:rPr>
              <a:t>require practitioners to think ‘outside the</a:t>
            </a:r>
          </a:p>
          <a:p>
            <a:pPr marL="0" indent="0">
              <a:spcBef>
                <a:spcPts val="0"/>
              </a:spcBef>
              <a:buNone/>
            </a:pPr>
            <a:r>
              <a:rPr lang="en-US" sz="2600" dirty="0">
                <a:effectLst/>
                <a:latin typeface="Arial" panose="020B0604020202020204" pitchFamily="34" charset="0"/>
                <a:cs typeface="Arial" panose="020B0604020202020204" pitchFamily="34" charset="0"/>
              </a:rPr>
              <a:t> box’, beyond their usual professional role, and</a:t>
            </a:r>
          </a:p>
          <a:p>
            <a:pPr marL="0" indent="0">
              <a:spcBef>
                <a:spcPts val="0"/>
              </a:spcBef>
              <a:buNone/>
            </a:pPr>
            <a:r>
              <a:rPr lang="en-US" sz="2600" dirty="0">
                <a:effectLst/>
                <a:latin typeface="Arial" panose="020B0604020202020204" pitchFamily="34" charset="0"/>
                <a:cs typeface="Arial" panose="020B0604020202020204" pitchFamily="34" charset="0"/>
              </a:rPr>
              <a:t>consider the circumstances holistically.</a:t>
            </a:r>
          </a:p>
          <a:p>
            <a:pPr marL="0" indent="0">
              <a:spcBef>
                <a:spcPts val="0"/>
              </a:spcBef>
              <a:buNone/>
            </a:pPr>
            <a:endParaRPr lang="en-US" sz="2600" dirty="0">
              <a:effectLst/>
              <a:latin typeface="Arial" panose="020B0604020202020204" pitchFamily="34" charset="0"/>
              <a:cs typeface="Arial" panose="020B0604020202020204" pitchFamily="34" charset="0"/>
            </a:endParaRPr>
          </a:p>
          <a:p>
            <a:pPr marL="0" indent="0">
              <a:spcBef>
                <a:spcPts val="0"/>
              </a:spcBef>
              <a:buNone/>
            </a:pPr>
            <a:r>
              <a:rPr lang="en-US" sz="2600" dirty="0">
                <a:effectLst/>
                <a:latin typeface="Arial" panose="020B0604020202020204" pitchFamily="34" charset="0"/>
                <a:cs typeface="Arial" panose="020B0604020202020204" pitchFamily="34" charset="0"/>
              </a:rPr>
              <a:t>Curious professionals engage with individuals</a:t>
            </a:r>
          </a:p>
          <a:p>
            <a:pPr marL="0" indent="0">
              <a:spcBef>
                <a:spcPts val="0"/>
              </a:spcBef>
              <a:buNone/>
            </a:pPr>
            <a:r>
              <a:rPr lang="en-US" sz="2600" dirty="0">
                <a:effectLst/>
                <a:latin typeface="Arial" panose="020B0604020202020204" pitchFamily="34" charset="0"/>
                <a:cs typeface="Arial" panose="020B0604020202020204" pitchFamily="34" charset="0"/>
              </a:rPr>
              <a:t>and families through visits, conversations,</a:t>
            </a:r>
          </a:p>
          <a:p>
            <a:pPr marL="0" indent="0">
              <a:spcBef>
                <a:spcPts val="0"/>
              </a:spcBef>
              <a:buNone/>
            </a:pPr>
            <a:r>
              <a:rPr lang="en-US" sz="2600" dirty="0">
                <a:effectLst/>
                <a:latin typeface="Arial" panose="020B0604020202020204" pitchFamily="34" charset="0"/>
                <a:cs typeface="Arial" panose="020B0604020202020204" pitchFamily="34" charset="0"/>
              </a:rPr>
              <a:t>observations and asking relevant questions to</a:t>
            </a:r>
          </a:p>
          <a:p>
            <a:pPr marL="0" indent="0">
              <a:spcBef>
                <a:spcPts val="0"/>
              </a:spcBef>
              <a:buNone/>
            </a:pPr>
            <a:r>
              <a:rPr lang="en-US" sz="2600" dirty="0">
                <a:effectLst/>
                <a:latin typeface="Arial" panose="020B0604020202020204" pitchFamily="34" charset="0"/>
                <a:cs typeface="Arial" panose="020B0604020202020204" pitchFamily="34" charset="0"/>
              </a:rPr>
              <a:t>gather historical and current information.</a:t>
            </a:r>
            <a:endParaRPr lang="en-GB" sz="2600" dirty="0">
              <a:latin typeface="Arial" panose="020B0604020202020204" pitchFamily="34" charset="0"/>
              <a:cs typeface="Arial" panose="020B0604020202020204" pitchFamily="34" charset="0"/>
            </a:endParaRPr>
          </a:p>
          <a:p>
            <a:endParaRPr lang="en-GB" sz="1900" dirty="0"/>
          </a:p>
        </p:txBody>
      </p:sp>
      <p:pic>
        <p:nvPicPr>
          <p:cNvPr id="9" name="Graphic 18" descr="Help">
            <a:hlinkClick r:id="" action="ppaction://noaction"/>
            <a:extLst>
              <a:ext uri="{FF2B5EF4-FFF2-40B4-BE49-F238E27FC236}">
                <a16:creationId xmlns:a16="http://schemas.microsoft.com/office/drawing/2014/main" id="{B1FD99BD-8D4D-41EF-9A2A-AE48D7187C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3799" y="430713"/>
            <a:ext cx="834410" cy="834410"/>
          </a:xfrm>
          <a:prstGeom prst="rect">
            <a:avLst/>
          </a:prstGeom>
        </p:spPr>
      </p:pic>
      <p:pic>
        <p:nvPicPr>
          <p:cNvPr id="7" name="Graphic 37" descr="Home">
            <a:hlinkClick r:id="" action="ppaction://noaction"/>
            <a:extLst>
              <a:ext uri="{FF2B5EF4-FFF2-40B4-BE49-F238E27FC236}">
                <a16:creationId xmlns:a16="http://schemas.microsoft.com/office/drawing/2014/main" id="{5287FD76-AE66-4AF1-8A9A-98F483E818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420" y="5915992"/>
            <a:ext cx="755362" cy="755362"/>
          </a:xfrm>
          <a:prstGeom prst="rect">
            <a:avLst/>
          </a:prstGeom>
        </p:spPr>
      </p:pic>
      <p:pic>
        <p:nvPicPr>
          <p:cNvPr id="2050" name="Picture 2" descr="Thinking Outside the Box&quot; ~ A Lesson (3rd -8th) - Big Ideas for Little  Scholars">
            <a:extLst>
              <a:ext uri="{FF2B5EF4-FFF2-40B4-BE49-F238E27FC236}">
                <a16:creationId xmlns:a16="http://schemas.microsoft.com/office/drawing/2014/main" id="{C62D2E54-67F5-3E92-18AB-E73280DDF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2576945"/>
            <a:ext cx="4578350" cy="4281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7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a:xfrm>
            <a:off x="838200" y="525716"/>
            <a:ext cx="10515600" cy="834410"/>
          </a:xfrm>
          <a:solidFill>
            <a:srgbClr val="FFC000"/>
          </a:solidFill>
          <a:ln>
            <a:solidFill>
              <a:srgbClr val="FFC000"/>
            </a:solidFill>
          </a:ln>
        </p:spPr>
        <p:txBody>
          <a:bodyPr>
            <a:normAutofit/>
          </a:bodyPr>
          <a:lstStyle/>
          <a:p>
            <a:r>
              <a:rPr lang="en-GB" sz="3600" b="1" dirty="0">
                <a:latin typeface="Arial" panose="020B0604020202020204" pitchFamily="34" charset="0"/>
                <a:cs typeface="Arial" panose="020B0604020202020204" pitchFamily="34" charset="0"/>
              </a:rPr>
              <a:t>What is professional curiosity?</a:t>
            </a:r>
          </a:p>
        </p:txBody>
      </p:sp>
      <p:sp>
        <p:nvSpPr>
          <p:cNvPr id="6" name="Content Placeholder 5">
            <a:extLst>
              <a:ext uri="{FF2B5EF4-FFF2-40B4-BE49-F238E27FC236}">
                <a16:creationId xmlns:a16="http://schemas.microsoft.com/office/drawing/2014/main" id="{0D6B51B4-58B9-4DC7-A862-A33B1616263E}"/>
              </a:ext>
            </a:extLst>
          </p:cNvPr>
          <p:cNvSpPr>
            <a:spLocks noGrp="1"/>
          </p:cNvSpPr>
          <p:nvPr>
            <p:ph sz="half" idx="2"/>
          </p:nvPr>
        </p:nvSpPr>
        <p:spPr>
          <a:xfrm>
            <a:off x="736270" y="1488420"/>
            <a:ext cx="10617529" cy="4843863"/>
          </a:xfrm>
        </p:spPr>
        <p:txBody>
          <a:bodyPr>
            <a:noAutofit/>
          </a:bodyPr>
          <a:lstStyle/>
          <a:p>
            <a:pPr marL="0" indent="0">
              <a:spcBef>
                <a:spcPts val="0"/>
              </a:spcBef>
              <a:buNone/>
            </a:pPr>
            <a:r>
              <a:rPr lang="en-GB" sz="2400" dirty="0">
                <a:latin typeface="Arial" panose="020B0604020202020204" pitchFamily="34" charset="0"/>
                <a:cs typeface="Arial" panose="020B0604020202020204" pitchFamily="34" charset="0"/>
              </a:rPr>
              <a:t>It is a combination of looking, listening, asking direct questions, checking out and reflecting on information received.  It means: </a:t>
            </a:r>
          </a:p>
          <a:p>
            <a:pPr marL="0" indent="0">
              <a:spcBef>
                <a:spcPts val="0"/>
              </a:spcBef>
              <a:buNone/>
            </a:pPr>
            <a:endParaRPr lang="en-GB" sz="2400" dirty="0">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en-GB" sz="2400" dirty="0">
                <a:latin typeface="Arial" panose="020B0604020202020204" pitchFamily="34" charset="0"/>
                <a:cs typeface="Arial" panose="020B0604020202020204" pitchFamily="34" charset="0"/>
              </a:rPr>
              <a:t>Testing out your professional hypothesis and not making assumptions.</a:t>
            </a:r>
          </a:p>
          <a:p>
            <a:pPr marL="457200" indent="-457200">
              <a:spcBef>
                <a:spcPts val="0"/>
              </a:spcBef>
              <a:buFont typeface="+mj-lt"/>
              <a:buAutoNum type="arabicPeriod"/>
            </a:pPr>
            <a:r>
              <a:rPr lang="en-GB" sz="2400" dirty="0">
                <a:latin typeface="Arial" panose="020B0604020202020204" pitchFamily="34" charset="0"/>
                <a:cs typeface="Arial" panose="020B0604020202020204" pitchFamily="34" charset="0"/>
              </a:rPr>
              <a:t>Triangulating information from different sources to gain a better understanding of individuals and family functioning.</a:t>
            </a:r>
          </a:p>
          <a:p>
            <a:pPr marL="457200" indent="-457200">
              <a:spcBef>
                <a:spcPts val="0"/>
              </a:spcBef>
              <a:buFont typeface="+mj-lt"/>
              <a:buAutoNum type="arabicPeriod"/>
            </a:pPr>
            <a:r>
              <a:rPr lang="en-GB" sz="2400" dirty="0">
                <a:latin typeface="Arial" panose="020B0604020202020204" pitchFamily="34" charset="0"/>
                <a:cs typeface="Arial" panose="020B0604020202020204" pitchFamily="34" charset="0"/>
              </a:rPr>
              <a:t>Getting an understanding of individuals’ and families’ past history which in turn, may help you think about what may happen in the future.</a:t>
            </a:r>
          </a:p>
          <a:p>
            <a:pPr marL="457200" indent="-457200">
              <a:spcBef>
                <a:spcPts val="0"/>
              </a:spcBef>
              <a:buFont typeface="+mj-lt"/>
              <a:buAutoNum type="arabicPeriod"/>
            </a:pPr>
            <a:r>
              <a:rPr lang="en-GB" sz="2400" dirty="0">
                <a:latin typeface="Arial" panose="020B0604020202020204" pitchFamily="34" charset="0"/>
                <a:cs typeface="Arial" panose="020B0604020202020204" pitchFamily="34" charset="0"/>
              </a:rPr>
              <a:t>Obtaining multiple sources of information and not accepting a single set of details you are given at face value.</a:t>
            </a:r>
          </a:p>
          <a:p>
            <a:pPr marL="457200" indent="-457200">
              <a:spcBef>
                <a:spcPts val="0"/>
              </a:spcBef>
              <a:buFont typeface="+mj-lt"/>
              <a:buAutoNum type="arabicPeriod"/>
            </a:pPr>
            <a:r>
              <a:rPr lang="en-GB" sz="2400" dirty="0">
                <a:latin typeface="Arial" panose="020B0604020202020204" pitchFamily="34" charset="0"/>
                <a:cs typeface="Arial" panose="020B0604020202020204" pitchFamily="34" charset="0"/>
              </a:rPr>
              <a:t>Having an awareness of your own personal bias and how that affects how you see those you are working with.  </a:t>
            </a:r>
          </a:p>
          <a:p>
            <a:pPr marL="457200" indent="-457200">
              <a:spcBef>
                <a:spcPts val="0"/>
              </a:spcBef>
              <a:buFont typeface="+mj-lt"/>
              <a:buAutoNum type="arabicPeriod"/>
            </a:pPr>
            <a:r>
              <a:rPr lang="en-GB" sz="2400" dirty="0">
                <a:latin typeface="Arial" panose="020B0604020202020204" pitchFamily="34" charset="0"/>
                <a:cs typeface="Arial" panose="020B0604020202020204" pitchFamily="34" charset="0"/>
              </a:rPr>
              <a:t>Being respectively nosey.</a:t>
            </a:r>
          </a:p>
          <a:p>
            <a:endParaRPr lang="en-GB" sz="1800" dirty="0"/>
          </a:p>
        </p:txBody>
      </p:sp>
      <p:pic>
        <p:nvPicPr>
          <p:cNvPr id="9" name="Graphic 18" descr="Help">
            <a:hlinkClick r:id="" action="ppaction://noaction"/>
            <a:extLst>
              <a:ext uri="{FF2B5EF4-FFF2-40B4-BE49-F238E27FC236}">
                <a16:creationId xmlns:a16="http://schemas.microsoft.com/office/drawing/2014/main" id="{B1FD99BD-8D4D-41EF-9A2A-AE48D7187C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3799" y="430713"/>
            <a:ext cx="834410" cy="834410"/>
          </a:xfrm>
          <a:prstGeom prst="rect">
            <a:avLst/>
          </a:prstGeom>
        </p:spPr>
      </p:pic>
      <p:pic>
        <p:nvPicPr>
          <p:cNvPr id="7" name="Graphic 37" descr="Home">
            <a:hlinkClick r:id="" action="ppaction://noaction"/>
            <a:extLst>
              <a:ext uri="{FF2B5EF4-FFF2-40B4-BE49-F238E27FC236}">
                <a16:creationId xmlns:a16="http://schemas.microsoft.com/office/drawing/2014/main" id="{5287FD76-AE66-4AF1-8A9A-98F483E818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420" y="5915992"/>
            <a:ext cx="755362" cy="755362"/>
          </a:xfrm>
          <a:prstGeom prst="rect">
            <a:avLst/>
          </a:prstGeom>
        </p:spPr>
      </p:pic>
    </p:spTree>
    <p:extLst>
      <p:ext uri="{BB962C8B-B14F-4D97-AF65-F5344CB8AC3E}">
        <p14:creationId xmlns:p14="http://schemas.microsoft.com/office/powerpoint/2010/main" val="297106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39195"/>
            <a:ext cx="10170226" cy="737405"/>
          </a:xfrm>
          <a:solidFill>
            <a:srgbClr val="FFC000"/>
          </a:solidFill>
        </p:spPr>
        <p:txBody>
          <a:bodyPr>
            <a:normAutofit/>
          </a:bodyPr>
          <a:lstStyle/>
          <a:p>
            <a:r>
              <a:rPr lang="en-GB" sz="3600" b="1" dirty="0">
                <a:latin typeface="Arial" panose="020B0604020202020204" pitchFamily="34" charset="0"/>
                <a:cs typeface="Arial" panose="020B0604020202020204" pitchFamily="34" charset="0"/>
              </a:rPr>
              <a:t>Why is it important?</a:t>
            </a:r>
          </a:p>
        </p:txBody>
      </p:sp>
      <p:sp>
        <p:nvSpPr>
          <p:cNvPr id="6" name="Content Placeholder 5"/>
          <p:cNvSpPr>
            <a:spLocks noGrp="1"/>
          </p:cNvSpPr>
          <p:nvPr>
            <p:ph idx="1"/>
          </p:nvPr>
        </p:nvSpPr>
        <p:spPr>
          <a:xfrm>
            <a:off x="838200" y="1104405"/>
            <a:ext cx="10515600" cy="5072558"/>
          </a:xfrm>
        </p:spPr>
        <p:txBody>
          <a:bodyPr>
            <a:normAutofit fontScale="32500" lnSpcReduction="20000"/>
          </a:bodyPr>
          <a:lstStyle/>
          <a:p>
            <a:pPr marL="0" indent="0">
              <a:lnSpc>
                <a:spcPct val="120000"/>
              </a:lnSpc>
              <a:buNone/>
            </a:pPr>
            <a:r>
              <a:rPr lang="en-US" sz="7400" dirty="0">
                <a:effectLst/>
                <a:latin typeface="Arial" panose="020B0604020202020204" pitchFamily="34" charset="0"/>
                <a:cs typeface="Arial" panose="020B0604020202020204" pitchFamily="34" charset="0"/>
              </a:rPr>
              <a:t>Professional curiosity is a golden thread through Partnership </a:t>
            </a:r>
            <a:r>
              <a:rPr lang="en-US" sz="7400" dirty="0">
                <a:latin typeface="Arial" panose="020B0604020202020204" pitchFamily="34" charset="0"/>
                <a:cs typeface="Arial" panose="020B0604020202020204" pitchFamily="34" charset="0"/>
              </a:rPr>
              <a:t>L</a:t>
            </a:r>
            <a:r>
              <a:rPr lang="en-US" sz="7400" dirty="0">
                <a:effectLst/>
                <a:latin typeface="Arial" panose="020B0604020202020204" pitchFamily="34" charset="0"/>
                <a:cs typeface="Arial" panose="020B0604020202020204" pitchFamily="34" charset="0"/>
              </a:rPr>
              <a:t>earning </a:t>
            </a:r>
            <a:r>
              <a:rPr lang="en-US" sz="7400" dirty="0">
                <a:latin typeface="Arial" panose="020B0604020202020204" pitchFamily="34" charset="0"/>
                <a:cs typeface="Arial" panose="020B0604020202020204" pitchFamily="34" charset="0"/>
              </a:rPr>
              <a:t>R</a:t>
            </a:r>
            <a:r>
              <a:rPr lang="en-US" sz="7400" dirty="0">
                <a:effectLst/>
                <a:latin typeface="Arial" panose="020B0604020202020204" pitchFamily="34" charset="0"/>
                <a:cs typeface="Arial" panose="020B0604020202020204" pitchFamily="34" charset="0"/>
              </a:rPr>
              <a:t>eviews and audits and is an essential part of safeguarding. Nurturing professional curiosity is a fundamental aspect of working together to keep children, young people and adults safe.</a:t>
            </a:r>
          </a:p>
          <a:p>
            <a:pPr marL="0" indent="0">
              <a:lnSpc>
                <a:spcPct val="120000"/>
              </a:lnSpc>
              <a:buNone/>
            </a:pPr>
            <a:endParaRPr lang="en-GB" sz="7400" dirty="0">
              <a:latin typeface="Arial" panose="020B0604020202020204" pitchFamily="34" charset="0"/>
              <a:cs typeface="Arial" panose="020B0604020202020204" pitchFamily="34" charset="0"/>
            </a:endParaRPr>
          </a:p>
          <a:p>
            <a:pPr marL="0" indent="0">
              <a:lnSpc>
                <a:spcPct val="120000"/>
              </a:lnSpc>
              <a:buNone/>
            </a:pPr>
            <a:r>
              <a:rPr lang="en-GB" sz="7400" b="1" dirty="0">
                <a:latin typeface="Arial" panose="020B0604020202020204" pitchFamily="34" charset="0"/>
                <a:cs typeface="Arial" panose="020B0604020202020204" pitchFamily="34" charset="0"/>
              </a:rPr>
              <a:t>A lack of professional curiosity can lead to: </a:t>
            </a:r>
          </a:p>
          <a:p>
            <a:pPr>
              <a:lnSpc>
                <a:spcPct val="120000"/>
              </a:lnSpc>
            </a:pPr>
            <a:r>
              <a:rPr lang="en-GB" sz="7400" b="1" dirty="0">
                <a:latin typeface="Arial" panose="020B0604020202020204" pitchFamily="34" charset="0"/>
                <a:cs typeface="Arial" panose="020B0604020202020204" pitchFamily="34" charset="0"/>
              </a:rPr>
              <a:t>Missed opportunities to identify less obvious indicators of vulnerability or significant harm</a:t>
            </a:r>
          </a:p>
          <a:p>
            <a:pPr>
              <a:lnSpc>
                <a:spcPct val="120000"/>
              </a:lnSpc>
            </a:pPr>
            <a:r>
              <a:rPr lang="en-GB" sz="7400" b="1" dirty="0">
                <a:latin typeface="Arial" panose="020B0604020202020204" pitchFamily="34" charset="0"/>
                <a:cs typeface="Arial" panose="020B0604020202020204" pitchFamily="34" charset="0"/>
              </a:rPr>
              <a:t>Assumptions made in assessments of needs and risk which are incorrect and lead to wrong intervention for individuals and families</a:t>
            </a:r>
          </a:p>
          <a:p>
            <a:pPr>
              <a:lnSpc>
                <a:spcPct val="120000"/>
              </a:lnSpc>
            </a:pPr>
            <a:r>
              <a:rPr lang="en-GB" sz="7400" b="1" dirty="0">
                <a:latin typeface="Arial" panose="020B0604020202020204" pitchFamily="34" charset="0"/>
                <a:cs typeface="Arial" panose="020B0604020202020204" pitchFamily="34" charset="0"/>
              </a:rPr>
              <a:t>The presenting issues are dealt with in isolation</a:t>
            </a:r>
          </a:p>
          <a:p>
            <a:pPr>
              <a:lnSpc>
                <a:spcPct val="120000"/>
              </a:lnSpc>
            </a:pPr>
            <a:endParaRPr lang="en-GB" sz="7400" dirty="0"/>
          </a:p>
          <a:p>
            <a:pPr marL="0" indent="0">
              <a:buNone/>
            </a:pPr>
            <a:endParaRPr lang="en-GB" sz="3400" dirty="0"/>
          </a:p>
        </p:txBody>
      </p:sp>
      <p:pic>
        <p:nvPicPr>
          <p:cNvPr id="8" name="Graphic 18" descr="Help">
            <a:hlinkClick r:id="rId2" action="ppaction://hlinksldjump"/>
            <a:extLst>
              <a:ext uri="{FF2B5EF4-FFF2-40B4-BE49-F238E27FC236}">
                <a16:creationId xmlns:a16="http://schemas.microsoft.com/office/drawing/2014/main" id="{B1FD99BD-8D4D-41EF-9A2A-AE48D7187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9164" y="142504"/>
            <a:ext cx="737405" cy="737405"/>
          </a:xfrm>
          <a:prstGeom prst="rect">
            <a:avLst/>
          </a:prstGeom>
        </p:spPr>
      </p:pic>
      <p:pic>
        <p:nvPicPr>
          <p:cNvPr id="9" name="Graphic 37" descr="Home">
            <a:hlinkClick r:id="rId2"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420" y="5915992"/>
            <a:ext cx="755362" cy="755362"/>
          </a:xfrm>
          <a:prstGeom prst="rect">
            <a:avLst/>
          </a:prstGeom>
        </p:spPr>
      </p:pic>
    </p:spTree>
    <p:extLst>
      <p:ext uri="{BB962C8B-B14F-4D97-AF65-F5344CB8AC3E}">
        <p14:creationId xmlns:p14="http://schemas.microsoft.com/office/powerpoint/2010/main" val="19786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39195"/>
            <a:ext cx="10170226" cy="737405"/>
          </a:xfrm>
          <a:solidFill>
            <a:srgbClr val="FFC000"/>
          </a:solidFill>
        </p:spPr>
        <p:txBody>
          <a:bodyPr>
            <a:normAutofit/>
          </a:bodyPr>
          <a:lstStyle/>
          <a:p>
            <a:r>
              <a:rPr lang="en-GB" sz="3600" b="1" dirty="0">
                <a:latin typeface="Arial" panose="020B0604020202020204" pitchFamily="34" charset="0"/>
                <a:cs typeface="Arial" panose="020B0604020202020204" pitchFamily="34" charset="0"/>
              </a:rPr>
              <a:t>Why is it important?</a:t>
            </a:r>
          </a:p>
        </p:txBody>
      </p:sp>
      <p:sp>
        <p:nvSpPr>
          <p:cNvPr id="6" name="Content Placeholder 5"/>
          <p:cNvSpPr>
            <a:spLocks noGrp="1"/>
          </p:cNvSpPr>
          <p:nvPr>
            <p:ph idx="1"/>
          </p:nvPr>
        </p:nvSpPr>
        <p:spPr>
          <a:xfrm>
            <a:off x="994412" y="741937"/>
            <a:ext cx="10515600" cy="4033673"/>
          </a:xfrm>
        </p:spPr>
        <p:txBody>
          <a:bodyPr>
            <a:normAutofit fontScale="25000" lnSpcReduction="20000"/>
          </a:bodyPr>
          <a:lstStyle/>
          <a:p>
            <a:pPr marL="0" indent="0">
              <a:lnSpc>
                <a:spcPct val="120000"/>
              </a:lnSpc>
              <a:buNone/>
            </a:pPr>
            <a:endParaRPr lang="en-GB" sz="6000" dirty="0">
              <a:latin typeface="Arial" panose="020B0604020202020204" pitchFamily="34" charset="0"/>
              <a:cs typeface="Arial" panose="020B0604020202020204" pitchFamily="34" charset="0"/>
            </a:endParaRPr>
          </a:p>
          <a:p>
            <a:pPr marL="0" indent="0">
              <a:lnSpc>
                <a:spcPct val="120000"/>
              </a:lnSpc>
              <a:buNone/>
            </a:pPr>
            <a:endParaRPr lang="en-GB" sz="6000" dirty="0">
              <a:latin typeface="Arial" panose="020B0604020202020204" pitchFamily="34" charset="0"/>
              <a:cs typeface="Arial" panose="020B0604020202020204" pitchFamily="34" charset="0"/>
            </a:endParaRPr>
          </a:p>
          <a:p>
            <a:pPr marL="0" indent="0">
              <a:lnSpc>
                <a:spcPct val="120000"/>
              </a:lnSpc>
              <a:buNone/>
            </a:pPr>
            <a:r>
              <a:rPr lang="en-GB" sz="9600" dirty="0">
                <a:latin typeface="Arial" panose="020B0604020202020204" pitchFamily="34" charset="0"/>
                <a:cs typeface="Arial" panose="020B0604020202020204" pitchFamily="34" charset="0"/>
              </a:rPr>
              <a:t>A high reliance by professionals on self-reporting by parents/carers/adults brings with it significant risks of proceeding on false information. </a:t>
            </a:r>
          </a:p>
          <a:p>
            <a:pPr marL="0" indent="0">
              <a:lnSpc>
                <a:spcPct val="120000"/>
              </a:lnSpc>
              <a:buNone/>
            </a:pPr>
            <a:endParaRPr lang="en-GB" sz="9600" dirty="0">
              <a:latin typeface="Arial" panose="020B0604020202020204" pitchFamily="34" charset="0"/>
              <a:cs typeface="Arial" panose="020B0604020202020204" pitchFamily="34" charset="0"/>
            </a:endParaRPr>
          </a:p>
          <a:p>
            <a:pPr marL="0" indent="0">
              <a:lnSpc>
                <a:spcPct val="120000"/>
              </a:lnSpc>
              <a:buNone/>
            </a:pPr>
            <a:r>
              <a:rPr lang="en-GB" sz="9600" dirty="0">
                <a:latin typeface="Arial" panose="020B0604020202020204" pitchFamily="34" charset="0"/>
                <a:cs typeface="Arial" panose="020B0604020202020204" pitchFamily="34" charset="0"/>
              </a:rPr>
              <a:t>Professionals asking questions and seeking explanation from parents/carers is something to be valued; healthy challenge is good and can provide assurance that your assessment of the situation is accurate. </a:t>
            </a:r>
          </a:p>
          <a:p>
            <a:pPr marL="0" indent="0">
              <a:lnSpc>
                <a:spcPct val="120000"/>
              </a:lnSpc>
              <a:buNone/>
            </a:pPr>
            <a:endParaRPr lang="en-GB" sz="9600" dirty="0">
              <a:latin typeface="Arial" panose="020B0604020202020204" pitchFamily="34" charset="0"/>
              <a:cs typeface="Arial" panose="020B0604020202020204" pitchFamily="34" charset="0"/>
            </a:endParaRPr>
          </a:p>
          <a:p>
            <a:pPr marL="0" indent="0">
              <a:lnSpc>
                <a:spcPct val="120000"/>
              </a:lnSpc>
              <a:buNone/>
            </a:pPr>
            <a:r>
              <a:rPr lang="en-GB" sz="9600" dirty="0">
                <a:latin typeface="Arial" panose="020B0604020202020204" pitchFamily="34" charset="0"/>
                <a:cs typeface="Arial" panose="020B0604020202020204" pitchFamily="34" charset="0"/>
              </a:rPr>
              <a:t>Good information sharing, supervision and open discussion at key decision-making meetings to ‘check and test’ information can be crucial in ensuring this does not happen. </a:t>
            </a:r>
          </a:p>
          <a:p>
            <a:pPr marL="0" indent="0">
              <a:lnSpc>
                <a:spcPct val="120000"/>
              </a:lnSpc>
              <a:buNone/>
            </a:pPr>
            <a:endParaRPr lang="en-GB" sz="9600" dirty="0">
              <a:latin typeface="Arial" panose="020B0604020202020204" pitchFamily="34" charset="0"/>
              <a:cs typeface="Arial" panose="020B0604020202020204" pitchFamily="34" charset="0"/>
            </a:endParaRPr>
          </a:p>
          <a:p>
            <a:pPr marL="0" indent="0">
              <a:lnSpc>
                <a:spcPct val="120000"/>
              </a:lnSpc>
              <a:buNone/>
            </a:pPr>
            <a:endParaRPr lang="en-GB" sz="9600" dirty="0">
              <a:latin typeface="Arial" panose="020B0604020202020204" pitchFamily="34" charset="0"/>
              <a:cs typeface="Arial" panose="020B0604020202020204" pitchFamily="34" charset="0"/>
            </a:endParaRPr>
          </a:p>
          <a:p>
            <a:pPr>
              <a:lnSpc>
                <a:spcPct val="120000"/>
              </a:lnSpc>
            </a:pPr>
            <a:endParaRPr lang="en-GB" sz="6400" dirty="0"/>
          </a:p>
          <a:p>
            <a:pPr marL="0" indent="0">
              <a:buNone/>
            </a:pPr>
            <a:endParaRPr lang="en-GB" sz="3400" dirty="0"/>
          </a:p>
        </p:txBody>
      </p:sp>
      <p:pic>
        <p:nvPicPr>
          <p:cNvPr id="8" name="Graphic 18" descr="Help">
            <a:hlinkClick r:id="rId2" action="ppaction://hlinksldjump"/>
            <a:extLst>
              <a:ext uri="{FF2B5EF4-FFF2-40B4-BE49-F238E27FC236}">
                <a16:creationId xmlns:a16="http://schemas.microsoft.com/office/drawing/2014/main" id="{B1FD99BD-8D4D-41EF-9A2A-AE48D7187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9164" y="142504"/>
            <a:ext cx="737405" cy="737405"/>
          </a:xfrm>
          <a:prstGeom prst="rect">
            <a:avLst/>
          </a:prstGeom>
        </p:spPr>
      </p:pic>
      <p:pic>
        <p:nvPicPr>
          <p:cNvPr id="9" name="Graphic 37" descr="Home">
            <a:hlinkClick r:id="rId2"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420" y="5915992"/>
            <a:ext cx="755362" cy="755362"/>
          </a:xfrm>
          <a:prstGeom prst="rect">
            <a:avLst/>
          </a:prstGeom>
        </p:spPr>
      </p:pic>
      <p:pic>
        <p:nvPicPr>
          <p:cNvPr id="1028" name="Picture 4" descr="Small Check Marks - ClipArt Best">
            <a:extLst>
              <a:ext uri="{FF2B5EF4-FFF2-40B4-BE49-F238E27FC236}">
                <a16:creationId xmlns:a16="http://schemas.microsoft.com/office/drawing/2014/main" id="{E3A11785-04E2-1942-C846-E33D39409B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266" y="2947677"/>
            <a:ext cx="748146" cy="855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Small Check Marks - ClipArt Best">
            <a:extLst>
              <a:ext uri="{FF2B5EF4-FFF2-40B4-BE49-F238E27FC236}">
                <a16:creationId xmlns:a16="http://schemas.microsoft.com/office/drawing/2014/main" id="{D2C402B3-75C7-5571-D19F-D3F60ACDF3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76" y="4530241"/>
            <a:ext cx="874136" cy="99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269"/>
            <a:ext cx="10360231" cy="905535"/>
          </a:xfrm>
          <a:solidFill>
            <a:srgbClr val="FFC000"/>
          </a:solidFill>
          <a:ln>
            <a:solidFill>
              <a:srgbClr val="FFC000"/>
            </a:solidFill>
          </a:ln>
        </p:spPr>
        <p:txBody>
          <a:bodyPr>
            <a:normAutofit fontScale="90000"/>
          </a:bodyPr>
          <a:lstStyle/>
          <a:p>
            <a:r>
              <a:rPr lang="en-GB" sz="3600" b="1" dirty="0">
                <a:latin typeface="Arial" panose="020B0604020202020204" pitchFamily="34" charset="0"/>
                <a:cs typeface="Arial" panose="020B0604020202020204" pitchFamily="34" charset="0"/>
              </a:rPr>
              <a:t>Is exercising professional curiosity easy and straightforward?</a:t>
            </a:r>
          </a:p>
        </p:txBody>
      </p:sp>
      <p:sp>
        <p:nvSpPr>
          <p:cNvPr id="3" name="Content Placeholder 2"/>
          <p:cNvSpPr>
            <a:spLocks noGrp="1"/>
          </p:cNvSpPr>
          <p:nvPr>
            <p:ph idx="1"/>
          </p:nvPr>
        </p:nvSpPr>
        <p:spPr>
          <a:xfrm>
            <a:off x="760515" y="1420239"/>
            <a:ext cx="10515600"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Not always, especially if working with families and individuals who demonstrate disguised compliance (attempt to maintain the appearance of complying with safeguarding plans but do not follow this through with meaningful action) or coercive control.</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Families/individuals may appear to engage with professionals but are not able or willing to change as a result of an intervention.</a:t>
            </a:r>
          </a:p>
          <a:p>
            <a:r>
              <a:rPr lang="en-GB" sz="2400" dirty="0">
                <a:latin typeface="Arial" panose="020B0604020202020204" pitchFamily="34" charset="0"/>
                <a:cs typeface="Arial" panose="020B0604020202020204" pitchFamily="34" charset="0"/>
              </a:rPr>
              <a:t>Some families are unable through fear to be open and honest about family dynamics.</a:t>
            </a:r>
          </a:p>
          <a:p>
            <a:pPr marL="0" indent="0">
              <a:buNone/>
            </a:pPr>
            <a:r>
              <a:rPr lang="en-GB" sz="2400" dirty="0">
                <a:latin typeface="Arial" panose="020B0604020202020204" pitchFamily="34" charset="0"/>
                <a:cs typeface="Arial" panose="020B0604020202020204" pitchFamily="34" charset="0"/>
              </a:rPr>
              <a:t>In these cases professionals will need to exercise professional curiosity. </a:t>
            </a:r>
          </a:p>
          <a:p>
            <a:pPr marL="0" indent="0">
              <a:buNone/>
            </a:pPr>
            <a:endParaRPr lang="en-GB" dirty="0"/>
          </a:p>
          <a:p>
            <a:pPr marL="0" indent="0">
              <a:buNone/>
            </a:pPr>
            <a:endParaRPr lang="en-GB" dirty="0"/>
          </a:p>
        </p:txBody>
      </p:sp>
      <p:pic>
        <p:nvPicPr>
          <p:cNvPr id="4" name="Graphic 18" descr="Help">
            <a:hlinkClick r:id="rId3" action="ppaction://hlinksldjump"/>
            <a:extLst>
              <a:ext uri="{FF2B5EF4-FFF2-40B4-BE49-F238E27FC236}">
                <a16:creationId xmlns:a16="http://schemas.microsoft.com/office/drawing/2014/main" id="{B1FD99BD-8D4D-41EF-9A2A-AE48D7187C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98431" y="159496"/>
            <a:ext cx="775041" cy="775041"/>
          </a:xfrm>
          <a:prstGeom prst="rect">
            <a:avLst/>
          </a:prstGeom>
        </p:spPr>
      </p:pic>
      <p:pic>
        <p:nvPicPr>
          <p:cNvPr id="5" name="Graphic 37" descr="Home">
            <a:hlinkClick r:id="rId3"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5771577"/>
            <a:ext cx="669966" cy="669966"/>
          </a:xfrm>
          <a:prstGeom prst="rect">
            <a:avLst/>
          </a:prstGeom>
        </p:spPr>
      </p:pic>
    </p:spTree>
    <p:extLst>
      <p:ext uri="{BB962C8B-B14F-4D97-AF65-F5344CB8AC3E}">
        <p14:creationId xmlns:p14="http://schemas.microsoft.com/office/powerpoint/2010/main" val="262753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Top Tips</a:t>
            </a:r>
          </a:p>
        </p:txBody>
      </p:sp>
      <p:grpSp>
        <p:nvGrpSpPr>
          <p:cNvPr id="4" name="Group 3">
            <a:extLst>
              <a:ext uri="{FF2B5EF4-FFF2-40B4-BE49-F238E27FC236}">
                <a16:creationId xmlns:a16="http://schemas.microsoft.com/office/drawing/2014/main" id="{37D2D7B0-8D90-4227-99AD-C4DDBA8322E3}"/>
              </a:ext>
            </a:extLst>
          </p:cNvPr>
          <p:cNvGrpSpPr/>
          <p:nvPr/>
        </p:nvGrpSpPr>
        <p:grpSpPr>
          <a:xfrm>
            <a:off x="825788" y="1882332"/>
            <a:ext cx="2163106" cy="3372617"/>
            <a:chOff x="397560" y="1377541"/>
            <a:chExt cx="2700004" cy="3914437"/>
          </a:xfrm>
        </p:grpSpPr>
        <p:sp>
          <p:nvSpPr>
            <p:cNvPr id="5" name="Rectangle 4">
              <a:hlinkClick r:id="rId2" action="ppaction://hlinksldjump"/>
              <a:extLst>
                <a:ext uri="{FF2B5EF4-FFF2-40B4-BE49-F238E27FC236}">
                  <a16:creationId xmlns:a16="http://schemas.microsoft.com/office/drawing/2014/main" id="{AF88B313-E2AA-43D0-BEEC-738A16403FD0}"/>
                </a:ext>
              </a:extLst>
            </p:cNvPr>
            <p:cNvSpPr/>
            <p:nvPr/>
          </p:nvSpPr>
          <p:spPr>
            <a:xfrm>
              <a:off x="397564" y="1377541"/>
              <a:ext cx="2700000" cy="827570"/>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Arial" panose="020B0604020202020204" pitchFamily="34" charset="0"/>
                  <a:cs typeface="Arial" panose="020B0604020202020204" pitchFamily="34" charset="0"/>
                </a:rPr>
                <a:t>LOOK</a:t>
              </a:r>
            </a:p>
          </p:txBody>
        </p:sp>
        <p:sp>
          <p:nvSpPr>
            <p:cNvPr id="6" name="Oval 5">
              <a:hlinkClick r:id="rId2" action="ppaction://hlinksldjump"/>
              <a:extLst>
                <a:ext uri="{FF2B5EF4-FFF2-40B4-BE49-F238E27FC236}">
                  <a16:creationId xmlns:a16="http://schemas.microsoft.com/office/drawing/2014/main" id="{5A63F18E-AD7E-4480-92FA-B3A312715D53}"/>
                </a:ext>
              </a:extLst>
            </p:cNvPr>
            <p:cNvSpPr/>
            <p:nvPr/>
          </p:nvSpPr>
          <p:spPr>
            <a:xfrm>
              <a:off x="397560" y="2591978"/>
              <a:ext cx="2700000" cy="2700000"/>
            </a:xfrm>
            <a:prstGeom prst="ellipse">
              <a:avLst/>
            </a:prstGeom>
            <a:solidFill>
              <a:srgbClr val="E00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9" descr="Magnifying glass">
              <a:hlinkClick r:id="rId2" action="ppaction://hlinksldjump"/>
              <a:extLst>
                <a:ext uri="{FF2B5EF4-FFF2-40B4-BE49-F238E27FC236}">
                  <a16:creationId xmlns:a16="http://schemas.microsoft.com/office/drawing/2014/main" id="{B56A6CF8-F378-421F-A526-6B54CEB50E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943" y="2819118"/>
              <a:ext cx="2157047" cy="2157047"/>
            </a:xfrm>
            <a:prstGeom prst="rect">
              <a:avLst/>
            </a:prstGeom>
          </p:spPr>
        </p:pic>
        <p:pic>
          <p:nvPicPr>
            <p:cNvPr id="8" name="Graphic 11" descr="Eye">
              <a:hlinkClick r:id="rId5" action="ppaction://hlinksldjump"/>
              <a:extLst>
                <a:ext uri="{FF2B5EF4-FFF2-40B4-BE49-F238E27FC236}">
                  <a16:creationId xmlns:a16="http://schemas.microsoft.com/office/drawing/2014/main" id="{E0008704-D9B2-4B1D-AFF3-40032A7F6B5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2942" y="3175283"/>
              <a:ext cx="928911" cy="928911"/>
            </a:xfrm>
            <a:prstGeom prst="rect">
              <a:avLst/>
            </a:prstGeom>
          </p:spPr>
        </p:pic>
      </p:grpSp>
      <p:grpSp>
        <p:nvGrpSpPr>
          <p:cNvPr id="9" name="Group 8">
            <a:extLst>
              <a:ext uri="{FF2B5EF4-FFF2-40B4-BE49-F238E27FC236}">
                <a16:creationId xmlns:a16="http://schemas.microsoft.com/office/drawing/2014/main" id="{2E7B2B40-0A89-4A00-9A69-66A39C45D6F4}"/>
              </a:ext>
            </a:extLst>
          </p:cNvPr>
          <p:cNvGrpSpPr/>
          <p:nvPr/>
        </p:nvGrpSpPr>
        <p:grpSpPr>
          <a:xfrm>
            <a:off x="3480207" y="1850764"/>
            <a:ext cx="2113414" cy="3404185"/>
            <a:chOff x="3316816" y="1368910"/>
            <a:chExt cx="2700004" cy="3923068"/>
          </a:xfrm>
        </p:grpSpPr>
        <p:sp>
          <p:nvSpPr>
            <p:cNvPr id="10" name="Rectangle 9">
              <a:hlinkClick r:id="" action="ppaction://noaction"/>
              <a:extLst>
                <a:ext uri="{FF2B5EF4-FFF2-40B4-BE49-F238E27FC236}">
                  <a16:creationId xmlns:a16="http://schemas.microsoft.com/office/drawing/2014/main" id="{0090F379-E136-4B3D-B7E4-2618D9FA04D2}"/>
                </a:ext>
              </a:extLst>
            </p:cNvPr>
            <p:cNvSpPr/>
            <p:nvPr/>
          </p:nvSpPr>
          <p:spPr>
            <a:xfrm>
              <a:off x="3316820" y="1368910"/>
              <a:ext cx="2700000" cy="827570"/>
            </a:xfrm>
            <a:prstGeom prst="rect">
              <a:avLst/>
            </a:prstGeom>
            <a:solidFill>
              <a:srgbClr val="7844B3"/>
            </a:solidFill>
            <a:ln w="25400" algn="ctr">
              <a:solidFill>
                <a:srgbClr val="7844B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Arial" panose="020B0604020202020204" pitchFamily="34" charset="0"/>
                  <a:cs typeface="Arial" panose="020B0604020202020204" pitchFamily="34" charset="0"/>
                </a:rPr>
                <a:t>LISTEN</a:t>
              </a:r>
            </a:p>
          </p:txBody>
        </p:sp>
        <p:sp>
          <p:nvSpPr>
            <p:cNvPr id="11" name="Oval 10">
              <a:hlinkClick r:id="" action="ppaction://noaction"/>
              <a:extLst>
                <a:ext uri="{FF2B5EF4-FFF2-40B4-BE49-F238E27FC236}">
                  <a16:creationId xmlns:a16="http://schemas.microsoft.com/office/drawing/2014/main" id="{9269EE4E-4923-4EC8-A5F7-273BF4C2EC0D}"/>
                </a:ext>
              </a:extLst>
            </p:cNvPr>
            <p:cNvSpPr/>
            <p:nvPr/>
          </p:nvSpPr>
          <p:spPr>
            <a:xfrm>
              <a:off x="3316816" y="2591978"/>
              <a:ext cx="2700000" cy="2700000"/>
            </a:xfrm>
            <a:prstGeom prst="ellipse">
              <a:avLst/>
            </a:prstGeom>
            <a:solidFill>
              <a:srgbClr val="784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4" descr="Ear">
              <a:hlinkClick r:id="rId8" action="ppaction://hlinksldjump"/>
              <a:extLst>
                <a:ext uri="{FF2B5EF4-FFF2-40B4-BE49-F238E27FC236}">
                  <a16:creationId xmlns:a16="http://schemas.microsoft.com/office/drawing/2014/main" id="{C8A6E04C-2813-47F8-A70B-426759A8FB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62854" y="2738769"/>
              <a:ext cx="2342447" cy="2342447"/>
            </a:xfrm>
            <a:prstGeom prst="rect">
              <a:avLst/>
            </a:prstGeom>
          </p:spPr>
        </p:pic>
      </p:grpSp>
      <p:grpSp>
        <p:nvGrpSpPr>
          <p:cNvPr id="13" name="Group 12">
            <a:extLst>
              <a:ext uri="{FF2B5EF4-FFF2-40B4-BE49-F238E27FC236}">
                <a16:creationId xmlns:a16="http://schemas.microsoft.com/office/drawing/2014/main" id="{51405B94-0CEE-4851-B531-16B1B7E886CD}"/>
              </a:ext>
            </a:extLst>
          </p:cNvPr>
          <p:cNvGrpSpPr/>
          <p:nvPr/>
        </p:nvGrpSpPr>
        <p:grpSpPr>
          <a:xfrm>
            <a:off x="6233652" y="1786370"/>
            <a:ext cx="2629960" cy="3552546"/>
            <a:chOff x="6172886" y="1372584"/>
            <a:chExt cx="2702296" cy="3882365"/>
          </a:xfrm>
        </p:grpSpPr>
        <p:sp>
          <p:nvSpPr>
            <p:cNvPr id="14" name="Oval 13">
              <a:hlinkClick r:id="" action="ppaction://noaction"/>
              <a:extLst>
                <a:ext uri="{FF2B5EF4-FFF2-40B4-BE49-F238E27FC236}">
                  <a16:creationId xmlns:a16="http://schemas.microsoft.com/office/drawing/2014/main" id="{F250E1E6-748A-4AD1-AD87-C0BDB4489E47}"/>
                </a:ext>
              </a:extLst>
            </p:cNvPr>
            <p:cNvSpPr/>
            <p:nvPr/>
          </p:nvSpPr>
          <p:spPr>
            <a:xfrm>
              <a:off x="6172886" y="2554949"/>
              <a:ext cx="2700000" cy="2700000"/>
            </a:xfrm>
            <a:prstGeom prst="ellipse">
              <a:avLst/>
            </a:prstGeom>
            <a:solidFill>
              <a:srgbClr val="00A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 action="ppaction://noaction"/>
              <a:extLst>
                <a:ext uri="{FF2B5EF4-FFF2-40B4-BE49-F238E27FC236}">
                  <a16:creationId xmlns:a16="http://schemas.microsoft.com/office/drawing/2014/main" id="{8C974E83-8337-4CBF-9B56-783C4E6820D4}"/>
                </a:ext>
              </a:extLst>
            </p:cNvPr>
            <p:cNvSpPr/>
            <p:nvPr/>
          </p:nvSpPr>
          <p:spPr>
            <a:xfrm>
              <a:off x="6175182" y="1372584"/>
              <a:ext cx="2700000" cy="82757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Arial" panose="020B0604020202020204" pitchFamily="34" charset="0"/>
                  <a:cs typeface="Arial" panose="020B0604020202020204" pitchFamily="34" charset="0"/>
                </a:rPr>
                <a:t>ASK</a:t>
              </a:r>
            </a:p>
          </p:txBody>
        </p:sp>
        <p:pic>
          <p:nvPicPr>
            <p:cNvPr id="16" name="Graphic 20" descr="Questions">
              <a:hlinkClick r:id="rId11" action="ppaction://hlinksldjump"/>
              <a:extLst>
                <a:ext uri="{FF2B5EF4-FFF2-40B4-BE49-F238E27FC236}">
                  <a16:creationId xmlns:a16="http://schemas.microsoft.com/office/drawing/2014/main" id="{4E806701-6AF2-4F65-8AD0-35876FA9CB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84400" y="2726232"/>
              <a:ext cx="2249933" cy="2249933"/>
            </a:xfrm>
            <a:prstGeom prst="rect">
              <a:avLst/>
            </a:prstGeom>
          </p:spPr>
        </p:pic>
      </p:grpSp>
      <p:grpSp>
        <p:nvGrpSpPr>
          <p:cNvPr id="17" name="Group 16">
            <a:extLst>
              <a:ext uri="{FF2B5EF4-FFF2-40B4-BE49-F238E27FC236}">
                <a16:creationId xmlns:a16="http://schemas.microsoft.com/office/drawing/2014/main" id="{38AD6E7A-8A29-49DD-92CA-A91824942EC1}"/>
              </a:ext>
            </a:extLst>
          </p:cNvPr>
          <p:cNvGrpSpPr/>
          <p:nvPr/>
        </p:nvGrpSpPr>
        <p:grpSpPr>
          <a:xfrm>
            <a:off x="9202992" y="1786370"/>
            <a:ext cx="2542283" cy="3699480"/>
            <a:chOff x="9094434" y="1372584"/>
            <a:chExt cx="2700004" cy="3919394"/>
          </a:xfrm>
        </p:grpSpPr>
        <p:sp>
          <p:nvSpPr>
            <p:cNvPr id="18" name="Rectangle 17">
              <a:hlinkClick r:id="" action="ppaction://noaction"/>
              <a:extLst>
                <a:ext uri="{FF2B5EF4-FFF2-40B4-BE49-F238E27FC236}">
                  <a16:creationId xmlns:a16="http://schemas.microsoft.com/office/drawing/2014/main" id="{4EC85C56-B623-4E75-8455-2B86E61F806E}"/>
                </a:ext>
              </a:extLst>
            </p:cNvPr>
            <p:cNvSpPr/>
            <p:nvPr/>
          </p:nvSpPr>
          <p:spPr>
            <a:xfrm>
              <a:off x="9094438" y="1372584"/>
              <a:ext cx="2700000" cy="827572"/>
            </a:xfrm>
            <a:prstGeom prst="rect">
              <a:avLst/>
            </a:prstGeom>
            <a:solidFill>
              <a:srgbClr val="92D050"/>
            </a:solidFill>
            <a:ln w="25400">
              <a:solidFill>
                <a:srgbClr val="92D050"/>
              </a:solidFill>
            </a:ln>
            <a:effectLst/>
          </p:spPr>
          <p:txBody>
            <a:bodyPr vert="horz" wrap="square" lIns="36576" tIns="36576" rIns="36576" bIns="36576" numCol="1" anchor="ctr" anchorCtr="0" compatLnSpc="1">
              <a:prstTxWarp prst="textNoShape">
                <a:avLst/>
              </a:prstTxWarp>
            </a:bodyPr>
            <a:lstStyle/>
            <a:p>
              <a:pPr algn="ctr"/>
              <a:r>
                <a:rPr lang="en-GB" sz="3200" b="1" dirty="0">
                  <a:solidFill>
                    <a:schemeClr val="bg1"/>
                  </a:solidFill>
                  <a:latin typeface="Arial" panose="020B0604020202020204" pitchFamily="34" charset="0"/>
                  <a:cs typeface="Arial" panose="020B0604020202020204" pitchFamily="34" charset="0"/>
                </a:rPr>
                <a:t>CHECK OUT</a:t>
              </a:r>
            </a:p>
          </p:txBody>
        </p:sp>
        <p:sp>
          <p:nvSpPr>
            <p:cNvPr id="19" name="Oval 18">
              <a:hlinkClick r:id="" action="ppaction://noaction"/>
              <a:extLst>
                <a:ext uri="{FF2B5EF4-FFF2-40B4-BE49-F238E27FC236}">
                  <a16:creationId xmlns:a16="http://schemas.microsoft.com/office/drawing/2014/main" id="{A10D6457-2E4A-4280-AFB8-2C0E84C46801}"/>
                </a:ext>
              </a:extLst>
            </p:cNvPr>
            <p:cNvSpPr/>
            <p:nvPr/>
          </p:nvSpPr>
          <p:spPr>
            <a:xfrm>
              <a:off x="9094434" y="2591978"/>
              <a:ext cx="2700000" cy="270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23" descr="Checklist RTL">
              <a:hlinkClick r:id="rId14" action="ppaction://hlinksldjump"/>
              <a:extLst>
                <a:ext uri="{FF2B5EF4-FFF2-40B4-BE49-F238E27FC236}">
                  <a16:creationId xmlns:a16="http://schemas.microsoft.com/office/drawing/2014/main" id="{8CD5412F-7E03-49BC-9474-FA2A95B35F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16516" y="3010563"/>
              <a:ext cx="1843031" cy="1843031"/>
            </a:xfrm>
            <a:prstGeom prst="rect">
              <a:avLst/>
            </a:prstGeom>
          </p:spPr>
        </p:pic>
      </p:grpSp>
      <p:pic>
        <p:nvPicPr>
          <p:cNvPr id="22" name="Graphic 28" descr="Warning">
            <a:hlinkClick r:id="rId17"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88563" y="476750"/>
            <a:ext cx="947225" cy="686292"/>
          </a:xfrm>
          <a:prstGeom prst="rect">
            <a:avLst/>
          </a:prstGeom>
        </p:spPr>
      </p:pic>
      <p:pic>
        <p:nvPicPr>
          <p:cNvPr id="23" name="Graphic 37" descr="Home">
            <a:hlinkClick r:id="rId20"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0326" y="5821722"/>
            <a:ext cx="850925" cy="850925"/>
          </a:xfrm>
          <a:prstGeom prst="rect">
            <a:avLst/>
          </a:prstGeom>
        </p:spPr>
      </p:pic>
    </p:spTree>
    <p:extLst>
      <p:ext uri="{BB962C8B-B14F-4D97-AF65-F5344CB8AC3E}">
        <p14:creationId xmlns:p14="http://schemas.microsoft.com/office/powerpoint/2010/main" val="194915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3031</Words>
  <Application>Microsoft Office PowerPoint</Application>
  <PresentationFormat>Widescreen</PresentationFormat>
  <Paragraphs>224</Paragraphs>
  <Slides>26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Tw Cen MT</vt:lpstr>
      <vt:lpstr>Office Theme</vt:lpstr>
      <vt:lpstr>   Professional Curiosity   Resource Pack    sharing learning and improving practice     </vt:lpstr>
      <vt:lpstr>PowerPoint Presentation</vt:lpstr>
      <vt:lpstr>How to use this resource</vt:lpstr>
      <vt:lpstr>What is professional curiosity?</vt:lpstr>
      <vt:lpstr>What is professional curiosity?</vt:lpstr>
      <vt:lpstr>Why is it important?</vt:lpstr>
      <vt:lpstr>Why is it important?</vt:lpstr>
      <vt:lpstr>Is exercising professional curiosity easy and straightforward?</vt:lpstr>
      <vt:lpstr>Top Tips</vt:lpstr>
      <vt:lpstr>Top Tips  </vt:lpstr>
      <vt:lpstr>Top Tips  </vt:lpstr>
      <vt:lpstr>Top Tips </vt:lpstr>
      <vt:lpstr>Top Tips </vt:lpstr>
      <vt:lpstr>Top Tips - Remember to… </vt:lpstr>
      <vt:lpstr>Top Tips - Remember to… </vt:lpstr>
      <vt:lpstr>What information do I need to obtain?</vt:lpstr>
      <vt:lpstr>Barriers to Professional Curiosity</vt:lpstr>
      <vt:lpstr>Barriers continued……</vt:lpstr>
      <vt:lpstr>Barriers continued…</vt:lpstr>
      <vt:lpstr>PowerPoint Presentation</vt:lpstr>
      <vt:lpstr>Scenarios for you consider</vt:lpstr>
      <vt:lpstr>PowerPoint Presentation</vt:lpstr>
      <vt:lpstr>PowerPoint Presentation</vt:lpstr>
      <vt:lpstr>PowerPoint Presentation</vt:lpstr>
      <vt:lpstr>PowerPoint Presentation</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Boorman</dc:creator>
  <cp:lastModifiedBy>Lucy Spencer</cp:lastModifiedBy>
  <cp:revision>119</cp:revision>
  <dcterms:created xsi:type="dcterms:W3CDTF">2020-10-26T14:09:02Z</dcterms:created>
  <dcterms:modified xsi:type="dcterms:W3CDTF">2024-07-01T12:42:10Z</dcterms:modified>
</cp:coreProperties>
</file>